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7" r:id="rId2"/>
    <p:sldId id="258" r:id="rId3"/>
    <p:sldId id="269" r:id="rId4"/>
    <p:sldId id="270" r:id="rId5"/>
    <p:sldId id="271" r:id="rId6"/>
    <p:sldId id="272" r:id="rId7"/>
    <p:sldId id="273" r:id="rId8"/>
    <p:sldId id="293" r:id="rId9"/>
    <p:sldId id="260" r:id="rId10"/>
    <p:sldId id="261" r:id="rId11"/>
    <p:sldId id="263" r:id="rId12"/>
    <p:sldId id="264" r:id="rId13"/>
    <p:sldId id="265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94" r:id="rId25"/>
    <p:sldId id="295" r:id="rId26"/>
    <p:sldId id="296" r:id="rId27"/>
    <p:sldId id="297" r:id="rId28"/>
    <p:sldId id="300" r:id="rId29"/>
    <p:sldId id="299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66" r:id="rId40"/>
    <p:sldId id="267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F85DA-ECB9-774E-B6BF-13EB79218DF0}" type="datetimeFigureOut">
              <a:rPr lang="en-US" smtClean="0"/>
              <a:t>02/05/13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4E177-798E-7B4E-911B-4197D54BF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6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345F-3EB1-4772-9982-1E1FD87C85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70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345F-3EB1-4772-9982-1E1FD87C85C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70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345F-3EB1-4772-9982-1E1FD87C85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l(u) &lt; l(v)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3440E-5A4C-4891-8828-7F0B5A0A997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5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intution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3440E-5A4C-4891-8828-7F0B5A0A997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31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D2FA-8C7A-BB42-9DAB-D8A5E3BBD78A}" type="datetimeFigureOut">
              <a:rPr lang="en-US" smtClean="0"/>
              <a:t>02/05/13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31A8-234C-264D-B0BB-36F7BBDB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D2FA-8C7A-BB42-9DAB-D8A5E3BBD78A}" type="datetimeFigureOut">
              <a:rPr lang="en-US" smtClean="0"/>
              <a:t>02/05/13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31A8-234C-264D-B0BB-36F7BBDB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3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D2FA-8C7A-BB42-9DAB-D8A5E3BBD78A}" type="datetimeFigureOut">
              <a:rPr lang="en-US" smtClean="0"/>
              <a:t>02/05/13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31A8-234C-264D-B0BB-36F7BBDB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D2FA-8C7A-BB42-9DAB-D8A5E3BBD78A}" type="datetimeFigureOut">
              <a:rPr lang="en-US" smtClean="0"/>
              <a:t>02/05/13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31A8-234C-264D-B0BB-36F7BBDB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4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D2FA-8C7A-BB42-9DAB-D8A5E3BBD78A}" type="datetimeFigureOut">
              <a:rPr lang="en-US" smtClean="0"/>
              <a:t>02/05/13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31A8-234C-264D-B0BB-36F7BBDB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4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D2FA-8C7A-BB42-9DAB-D8A5E3BBD78A}" type="datetimeFigureOut">
              <a:rPr lang="en-US" smtClean="0"/>
              <a:t>02/05/13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31A8-234C-264D-B0BB-36F7BBDB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3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D2FA-8C7A-BB42-9DAB-D8A5E3BBD78A}" type="datetimeFigureOut">
              <a:rPr lang="en-US" smtClean="0"/>
              <a:t>02/05/13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31A8-234C-264D-B0BB-36F7BBDB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4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D2FA-8C7A-BB42-9DAB-D8A5E3BBD78A}" type="datetimeFigureOut">
              <a:rPr lang="en-US" smtClean="0"/>
              <a:t>02/05/13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31A8-234C-264D-B0BB-36F7BBDB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3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D2FA-8C7A-BB42-9DAB-D8A5E3BBD78A}" type="datetimeFigureOut">
              <a:rPr lang="en-US" smtClean="0"/>
              <a:t>02/05/13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31A8-234C-264D-B0BB-36F7BBDB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2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D2FA-8C7A-BB42-9DAB-D8A5E3BBD78A}" type="datetimeFigureOut">
              <a:rPr lang="en-US" smtClean="0"/>
              <a:t>02/05/13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31A8-234C-264D-B0BB-36F7BBDB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09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D2FA-8C7A-BB42-9DAB-D8A5E3BBD78A}" type="datetimeFigureOut">
              <a:rPr lang="en-US" smtClean="0"/>
              <a:t>02/05/13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331A8-234C-264D-B0BB-36F7BBDB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0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BD2FA-8C7A-BB42-9DAB-D8A5E3BBD78A}" type="datetimeFigureOut">
              <a:rPr lang="en-US" smtClean="0"/>
              <a:t>02/05/13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331A8-234C-264D-B0BB-36F7BBDBA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1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cs typeface="+mj-cs"/>
              </a:rPr>
              <a:t>MCA 202: Discrete Structures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Instructor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Neelima Gupta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ngupta@cs.du.ac.in</a:t>
            </a:r>
          </a:p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2855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BFS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Shortest Path</a:t>
            </a:r>
          </a:p>
          <a:p>
            <a:endParaRPr lang="en-US" dirty="0"/>
          </a:p>
          <a:p>
            <a:r>
              <a:rPr lang="en-US" dirty="0" smtClean="0"/>
              <a:t>Bipartite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63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4"/>
          <p:cNvSpPr txBox="1">
            <a:spLocks noChangeArrowheads="1"/>
          </p:cNvSpPr>
          <p:nvPr/>
        </p:nvSpPr>
        <p:spPr bwMode="auto">
          <a:xfrm>
            <a:off x="252413" y="0"/>
            <a:ext cx="86772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400" dirty="0" smtClean="0">
                <a:latin typeface="Times New Roman"/>
                <a:cs typeface="Times New Roman"/>
              </a:rPr>
              <a:t>Shortest Path</a:t>
            </a:r>
            <a:endParaRPr lang="en-GB" sz="4400" dirty="0">
              <a:latin typeface="Times New Roman"/>
              <a:cs typeface="Times New Roman"/>
            </a:endParaRPr>
          </a:p>
        </p:txBody>
      </p:sp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323850" y="769441"/>
            <a:ext cx="8605838" cy="812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 b="1" dirty="0" smtClean="0">
                <a:latin typeface="Calibri" charset="0"/>
              </a:rPr>
              <a:t> </a:t>
            </a:r>
            <a:r>
              <a:rPr lang="en-GB" sz="1800" b="1" dirty="0">
                <a:latin typeface="Calibri" charset="0"/>
              </a:rPr>
              <a:t>Claim</a:t>
            </a:r>
            <a:r>
              <a:rPr lang="en-GB" sz="1800" dirty="0">
                <a:latin typeface="Calibri" charset="0"/>
              </a:rPr>
              <a:t>: Let T be a BFS tree with u as root. Let v be a node r</a:t>
            </a:r>
            <a:r>
              <a:rPr lang="en-US" altLang="ja-JP" sz="1800" b="1" dirty="0">
                <a:latin typeface="Calibri" charset="0"/>
              </a:rPr>
              <a:t> </a:t>
            </a:r>
            <a:r>
              <a:rPr lang="en-GB" altLang="ja-JP" sz="1800" dirty="0">
                <a:latin typeface="Calibri" charset="0"/>
              </a:rPr>
              <a:t> hops away from u (</a:t>
            </a:r>
            <a:r>
              <a:rPr lang="en-GB" altLang="ja-JP" sz="1800" dirty="0" err="1">
                <a:latin typeface="Calibri" charset="0"/>
              </a:rPr>
              <a:t>i</a:t>
            </a:r>
            <a:r>
              <a:rPr lang="en-GB" altLang="ja-JP" sz="1800" dirty="0">
                <a:latin typeface="Calibri" charset="0"/>
              </a:rPr>
              <a:t>..e the length of the shortest path between u and v is r)</a:t>
            </a:r>
            <a:r>
              <a:rPr lang="en-GB" altLang="ja-JP" sz="1800" b="1" dirty="0">
                <a:latin typeface="Calibri" charset="0"/>
              </a:rPr>
              <a:t> </a:t>
            </a:r>
            <a:r>
              <a:rPr lang="en-GB" altLang="ja-JP" sz="1800" dirty="0">
                <a:latin typeface="Calibri" charset="0"/>
              </a:rPr>
              <a:t>, then the BFS path </a:t>
            </a:r>
            <a:r>
              <a:rPr lang="en-GB" sz="1800" dirty="0">
                <a:latin typeface="Calibri" charset="0"/>
              </a:rPr>
              <a:t>between </a:t>
            </a:r>
            <a:r>
              <a:rPr lang="ja-JP" altLang="en-GB" sz="1800" dirty="0">
                <a:latin typeface="Calibri" charset="0"/>
              </a:rPr>
              <a:t>‘</a:t>
            </a:r>
            <a:r>
              <a:rPr lang="en-GB" altLang="ja-JP" sz="1800" dirty="0">
                <a:latin typeface="Calibri" charset="0"/>
              </a:rPr>
              <a:t>u</a:t>
            </a:r>
            <a:r>
              <a:rPr lang="ja-JP" altLang="en-GB" sz="1800" dirty="0">
                <a:latin typeface="Calibri" charset="0"/>
              </a:rPr>
              <a:t>’</a:t>
            </a:r>
            <a:r>
              <a:rPr lang="en-GB" altLang="ja-JP" sz="1800" dirty="0">
                <a:latin typeface="Calibri" charset="0"/>
              </a:rPr>
              <a:t> &amp; </a:t>
            </a:r>
            <a:r>
              <a:rPr lang="ja-JP" altLang="en-GB" sz="1800" dirty="0">
                <a:latin typeface="Calibri" charset="0"/>
              </a:rPr>
              <a:t>‘</a:t>
            </a:r>
            <a:r>
              <a:rPr lang="en-GB" altLang="ja-JP" sz="1800" dirty="0">
                <a:latin typeface="Calibri" charset="0"/>
              </a:rPr>
              <a:t>v</a:t>
            </a:r>
            <a:r>
              <a:rPr lang="ja-JP" altLang="en-GB" sz="1800" dirty="0">
                <a:latin typeface="Calibri" charset="0"/>
              </a:rPr>
              <a:t>’</a:t>
            </a:r>
            <a:r>
              <a:rPr lang="en-GB" altLang="ja-JP" sz="1800" dirty="0">
                <a:latin typeface="Calibri" charset="0"/>
              </a:rPr>
              <a:t> is of length r</a:t>
            </a:r>
            <a:r>
              <a:rPr lang="en-GB" altLang="ja-JP" sz="1800" dirty="0" smtClean="0">
                <a:latin typeface="Calibri" charset="0"/>
              </a:rPr>
              <a:t>.</a:t>
            </a:r>
            <a:endParaRPr lang="en-GB" sz="1800" b="1" dirty="0">
              <a:latin typeface="Calibri" charset="0"/>
            </a:endParaRPr>
          </a:p>
          <a:p>
            <a:pPr eaLnBrk="1" hangingPunct="1"/>
            <a:r>
              <a:rPr lang="en-GB" sz="1800" b="1" dirty="0" smtClean="0">
                <a:latin typeface="Calibri" charset="0"/>
              </a:rPr>
              <a:t>Proof:  </a:t>
            </a:r>
            <a:r>
              <a:rPr lang="en-GB" sz="1800" dirty="0" smtClean="0">
                <a:latin typeface="Calibri" charset="0"/>
              </a:rPr>
              <a:t>Let </a:t>
            </a:r>
            <a:r>
              <a:rPr lang="en-GB" sz="1800" dirty="0">
                <a:latin typeface="Calibri" charset="0"/>
              </a:rPr>
              <a:t>r = </a:t>
            </a:r>
            <a:r>
              <a:rPr lang="en-GB" sz="1800" dirty="0" smtClean="0">
                <a:latin typeface="Calibri" charset="0"/>
              </a:rPr>
              <a:t>1, then </a:t>
            </a:r>
            <a:r>
              <a:rPr lang="en-GB" sz="1800" dirty="0">
                <a:latin typeface="Calibri" charset="0"/>
              </a:rPr>
              <a:t>by the very definition of BFS, it will visit every node in its </a:t>
            </a:r>
          </a:p>
          <a:p>
            <a:pPr eaLnBrk="1" hangingPunct="1"/>
            <a:r>
              <a:rPr lang="en-GB" sz="1800" dirty="0">
                <a:latin typeface="Calibri" charset="0"/>
              </a:rPr>
              <a:t>	neighbourhood so path would be of distance 1</a:t>
            </a:r>
            <a:r>
              <a:rPr lang="en-GB" sz="1800" dirty="0" smtClean="0">
                <a:latin typeface="Calibri" charset="0"/>
              </a:rPr>
              <a:t>.</a:t>
            </a:r>
            <a:endParaRPr lang="en-GB" sz="1800" dirty="0">
              <a:latin typeface="Calibri" charset="0"/>
            </a:endParaRPr>
          </a:p>
          <a:p>
            <a:pPr eaLnBrk="1" hangingPunct="1"/>
            <a:r>
              <a:rPr lang="en-GB" sz="1800" dirty="0">
                <a:latin typeface="Calibri" charset="0"/>
              </a:rPr>
              <a:t>	Suppose the claim holds for all nodes r hops away from </a:t>
            </a:r>
            <a:r>
              <a:rPr lang="en-GB" sz="1800" dirty="0" smtClean="0">
                <a:latin typeface="Calibri" charset="0"/>
              </a:rPr>
              <a:t>u.</a:t>
            </a:r>
            <a:endParaRPr lang="en-GB" sz="1800" dirty="0">
              <a:latin typeface="Calibri" charset="0"/>
            </a:endParaRPr>
          </a:p>
          <a:p>
            <a:pPr eaLnBrk="1" hangingPunct="1"/>
            <a:r>
              <a:rPr lang="en-GB" sz="1800" dirty="0">
                <a:latin typeface="Calibri" charset="0"/>
              </a:rPr>
              <a:t>	Let </a:t>
            </a:r>
            <a:r>
              <a:rPr lang="ja-JP" altLang="en-GB" sz="1800" b="1" dirty="0">
                <a:latin typeface="Calibri" charset="0"/>
              </a:rPr>
              <a:t>‘</a:t>
            </a:r>
            <a:r>
              <a:rPr lang="en-GB" altLang="ja-JP" sz="1800" b="1" dirty="0">
                <a:latin typeface="Calibri" charset="0"/>
              </a:rPr>
              <a:t>v</a:t>
            </a:r>
            <a:r>
              <a:rPr lang="ja-JP" altLang="en-GB" sz="1800" b="1" dirty="0">
                <a:latin typeface="Calibri" charset="0"/>
              </a:rPr>
              <a:t>’</a:t>
            </a:r>
            <a:r>
              <a:rPr lang="en-GB" altLang="ja-JP" sz="1800" dirty="0">
                <a:latin typeface="Calibri" charset="0"/>
              </a:rPr>
              <a:t> be node (r+1) hops away from </a:t>
            </a:r>
            <a:r>
              <a:rPr lang="ja-JP" altLang="en-GB" sz="1800" b="1" dirty="0">
                <a:latin typeface="Calibri" charset="0"/>
              </a:rPr>
              <a:t>‘</a:t>
            </a:r>
            <a:r>
              <a:rPr lang="en-GB" altLang="ja-JP" sz="1800" b="1" dirty="0">
                <a:latin typeface="Calibri" charset="0"/>
              </a:rPr>
              <a:t>u</a:t>
            </a:r>
            <a:r>
              <a:rPr lang="ja-JP" altLang="en-GB" sz="1800" b="1" dirty="0">
                <a:latin typeface="Calibri" charset="0"/>
              </a:rPr>
              <a:t>’</a:t>
            </a:r>
            <a:r>
              <a:rPr lang="en-GB" altLang="ja-JP" sz="1800" dirty="0">
                <a:latin typeface="Calibri" charset="0"/>
              </a:rPr>
              <a:t>, then </a:t>
            </a:r>
            <a:r>
              <a:rPr lang="en-GB" altLang="ja-JP" sz="1800" dirty="0" err="1">
                <a:latin typeface="Calibri" charset="0"/>
              </a:rPr>
              <a:t>Э</a:t>
            </a:r>
            <a:r>
              <a:rPr lang="en-GB" altLang="ja-JP" sz="1800" dirty="0">
                <a:latin typeface="Calibri" charset="0"/>
              </a:rPr>
              <a:t> a path</a:t>
            </a:r>
          </a:p>
          <a:p>
            <a:pPr eaLnBrk="1" hangingPunct="1"/>
            <a:r>
              <a:rPr lang="en-GB" sz="1800" dirty="0">
                <a:latin typeface="Calibri" charset="0"/>
              </a:rPr>
              <a:t>	(u=) u</a:t>
            </a:r>
            <a:r>
              <a:rPr lang="en-GB" sz="1800" baseline="-25000" dirty="0">
                <a:latin typeface="Calibri" charset="0"/>
              </a:rPr>
              <a:t>0</a:t>
            </a:r>
            <a:r>
              <a:rPr lang="en-GB" sz="1800" baseline="30000" dirty="0">
                <a:latin typeface="Calibri" charset="0"/>
              </a:rPr>
              <a:t> </a:t>
            </a:r>
            <a:r>
              <a:rPr lang="en-GB" sz="1800" dirty="0">
                <a:latin typeface="Calibri" charset="0"/>
              </a:rPr>
              <a:t>– u</a:t>
            </a:r>
            <a:r>
              <a:rPr lang="en-GB" sz="1800" baseline="-25000" dirty="0">
                <a:latin typeface="Calibri" charset="0"/>
              </a:rPr>
              <a:t>1</a:t>
            </a:r>
            <a:r>
              <a:rPr lang="en-GB" sz="1800" dirty="0">
                <a:latin typeface="Calibri" charset="0"/>
              </a:rPr>
              <a:t> – u</a:t>
            </a:r>
            <a:r>
              <a:rPr lang="en-GB" sz="1800" baseline="-25000" dirty="0">
                <a:latin typeface="Calibri" charset="0"/>
              </a:rPr>
              <a:t>2</a:t>
            </a:r>
            <a:r>
              <a:rPr lang="en-GB" sz="1800" dirty="0">
                <a:latin typeface="Calibri" charset="0"/>
              </a:rPr>
              <a:t> . . .  . .</a:t>
            </a:r>
            <a:r>
              <a:rPr lang="en-GB" sz="1800" dirty="0" err="1">
                <a:latin typeface="Calibri" charset="0"/>
              </a:rPr>
              <a:t>u</a:t>
            </a:r>
            <a:r>
              <a:rPr lang="en-GB" sz="1800" baseline="-25000" dirty="0" err="1">
                <a:latin typeface="Calibri" charset="0"/>
              </a:rPr>
              <a:t>r</a:t>
            </a:r>
            <a:r>
              <a:rPr lang="en-GB" sz="1800" dirty="0">
                <a:latin typeface="Calibri" charset="0"/>
              </a:rPr>
              <a:t>- u</a:t>
            </a:r>
            <a:r>
              <a:rPr lang="en-GB" sz="1800" baseline="-25000" dirty="0">
                <a:latin typeface="Calibri" charset="0"/>
              </a:rPr>
              <a:t>r+1</a:t>
            </a:r>
            <a:r>
              <a:rPr lang="en-GB" sz="1800" dirty="0">
                <a:latin typeface="Calibri" charset="0"/>
              </a:rPr>
              <a:t> = </a:t>
            </a:r>
            <a:r>
              <a:rPr lang="en-GB" sz="1800" dirty="0" smtClean="0">
                <a:latin typeface="Calibri" charset="0"/>
              </a:rPr>
              <a:t>v in G.</a:t>
            </a:r>
            <a:endParaRPr lang="en-GB" sz="1800" b="1" dirty="0">
              <a:latin typeface="Calibri" charset="0"/>
            </a:endParaRPr>
          </a:p>
          <a:p>
            <a:pPr eaLnBrk="1" hangingPunct="1"/>
            <a:r>
              <a:rPr lang="en-GB" sz="1800" dirty="0" smtClean="0">
                <a:latin typeface="Calibri" charset="0"/>
              </a:rPr>
              <a:t>Then </a:t>
            </a:r>
            <a:r>
              <a:rPr lang="en-GB" altLang="ja-JP" sz="1800" dirty="0" err="1">
                <a:latin typeface="Calibri" charset="0"/>
              </a:rPr>
              <a:t>Э</a:t>
            </a:r>
            <a:r>
              <a:rPr lang="en-GB" altLang="ja-JP" sz="1800" dirty="0">
                <a:latin typeface="Calibri" charset="0"/>
              </a:rPr>
              <a:t> a path</a:t>
            </a:r>
          </a:p>
          <a:p>
            <a:pPr eaLnBrk="1" hangingPunct="1"/>
            <a:r>
              <a:rPr lang="en-GB" sz="1800" dirty="0">
                <a:latin typeface="Calibri" charset="0"/>
              </a:rPr>
              <a:t>	(u=) u</a:t>
            </a:r>
            <a:r>
              <a:rPr lang="en-GB" sz="1800" baseline="-25000" dirty="0">
                <a:latin typeface="Calibri" charset="0"/>
              </a:rPr>
              <a:t>0</a:t>
            </a:r>
            <a:r>
              <a:rPr lang="en-GB" sz="1800" baseline="30000" dirty="0">
                <a:latin typeface="Calibri" charset="0"/>
              </a:rPr>
              <a:t> </a:t>
            </a:r>
            <a:r>
              <a:rPr lang="en-GB" sz="1800" dirty="0">
                <a:latin typeface="Calibri" charset="0"/>
              </a:rPr>
              <a:t>– </a:t>
            </a:r>
            <a:r>
              <a:rPr lang="en-GB" sz="1800" dirty="0" smtClean="0">
                <a:latin typeface="Calibri" charset="0"/>
              </a:rPr>
              <a:t>u’</a:t>
            </a:r>
            <a:r>
              <a:rPr lang="en-GB" sz="1800" baseline="-25000" dirty="0" smtClean="0">
                <a:latin typeface="Calibri" charset="0"/>
              </a:rPr>
              <a:t>1</a:t>
            </a:r>
            <a:r>
              <a:rPr lang="en-GB" sz="1800" dirty="0" smtClean="0">
                <a:latin typeface="Calibri" charset="0"/>
              </a:rPr>
              <a:t> </a:t>
            </a:r>
            <a:r>
              <a:rPr lang="en-GB" sz="1800" dirty="0">
                <a:latin typeface="Calibri" charset="0"/>
              </a:rPr>
              <a:t>– </a:t>
            </a:r>
            <a:r>
              <a:rPr lang="en-GB" sz="1800" dirty="0" smtClean="0">
                <a:latin typeface="Calibri" charset="0"/>
              </a:rPr>
              <a:t>u’</a:t>
            </a:r>
            <a:r>
              <a:rPr lang="en-GB" sz="1800" baseline="-25000" dirty="0" smtClean="0">
                <a:latin typeface="Calibri" charset="0"/>
              </a:rPr>
              <a:t>2</a:t>
            </a:r>
            <a:r>
              <a:rPr lang="en-GB" sz="1800" dirty="0" smtClean="0">
                <a:latin typeface="Calibri" charset="0"/>
              </a:rPr>
              <a:t> </a:t>
            </a:r>
            <a:r>
              <a:rPr lang="en-GB" sz="1800" dirty="0">
                <a:latin typeface="Calibri" charset="0"/>
              </a:rPr>
              <a:t>. . .  . .</a:t>
            </a:r>
            <a:r>
              <a:rPr lang="en-GB" sz="1800" dirty="0" err="1" smtClean="0">
                <a:latin typeface="Calibri" charset="0"/>
              </a:rPr>
              <a:t>u’</a:t>
            </a:r>
            <a:r>
              <a:rPr lang="en-GB" sz="1800" baseline="-25000" dirty="0" err="1" smtClean="0">
                <a:latin typeface="Calibri" charset="0"/>
              </a:rPr>
              <a:t>r</a:t>
            </a:r>
            <a:r>
              <a:rPr lang="en-GB" sz="1800" dirty="0">
                <a:latin typeface="Calibri" charset="0"/>
              </a:rPr>
              <a:t> </a:t>
            </a:r>
            <a:r>
              <a:rPr lang="en-GB" sz="1800" dirty="0" smtClean="0">
                <a:latin typeface="Calibri" charset="0"/>
              </a:rPr>
              <a:t>=  </a:t>
            </a:r>
            <a:r>
              <a:rPr lang="en-GB" sz="1800" dirty="0" err="1" smtClean="0">
                <a:latin typeface="Calibri" charset="0"/>
              </a:rPr>
              <a:t>u</a:t>
            </a:r>
            <a:r>
              <a:rPr lang="en-GB" sz="1800" baseline="-25000" dirty="0" err="1" smtClean="0">
                <a:latin typeface="Calibri" charset="0"/>
              </a:rPr>
              <a:t>r</a:t>
            </a:r>
            <a:r>
              <a:rPr lang="en-GB" sz="1800" dirty="0" smtClean="0">
                <a:latin typeface="Calibri" charset="0"/>
              </a:rPr>
              <a:t> of length r in T ……..by IH</a:t>
            </a:r>
            <a:endParaRPr lang="en-GB" sz="1800" b="1" dirty="0">
              <a:latin typeface="Calibri" charset="0"/>
            </a:endParaRPr>
          </a:p>
          <a:p>
            <a:pPr eaLnBrk="1" hangingPunct="1"/>
            <a:r>
              <a:rPr lang="en-GB" sz="1800" b="1" dirty="0" smtClean="0">
                <a:latin typeface="Calibri" charset="0"/>
              </a:rPr>
              <a:t>When </a:t>
            </a:r>
            <a:r>
              <a:rPr lang="en-GB" sz="1800" dirty="0" err="1">
                <a:latin typeface="Calibri" charset="0"/>
              </a:rPr>
              <a:t>u’</a:t>
            </a:r>
            <a:r>
              <a:rPr lang="en-GB" sz="1800" baseline="-25000" dirty="0" err="1">
                <a:latin typeface="Calibri" charset="0"/>
              </a:rPr>
              <a:t>r</a:t>
            </a:r>
            <a:r>
              <a:rPr lang="en-GB" sz="1800" dirty="0">
                <a:latin typeface="Calibri" charset="0"/>
              </a:rPr>
              <a:t> =  </a:t>
            </a:r>
            <a:r>
              <a:rPr lang="en-GB" sz="1800" dirty="0" err="1">
                <a:latin typeface="Calibri" charset="0"/>
              </a:rPr>
              <a:t>u</a:t>
            </a:r>
            <a:r>
              <a:rPr lang="en-GB" sz="1800" baseline="-25000" dirty="0" err="1">
                <a:latin typeface="Calibri" charset="0"/>
              </a:rPr>
              <a:t>r</a:t>
            </a:r>
            <a:r>
              <a:rPr lang="en-GB" sz="1800" dirty="0">
                <a:latin typeface="Calibri" charset="0"/>
              </a:rPr>
              <a:t> </a:t>
            </a:r>
            <a:r>
              <a:rPr lang="en-GB" sz="1800" dirty="0" smtClean="0">
                <a:latin typeface="Calibri" charset="0"/>
              </a:rPr>
              <a:t>is visited in the BFS, we should visit v, if it has not already been visited and hence we get a path of length r+1 between u and v in T.</a:t>
            </a:r>
          </a:p>
          <a:p>
            <a:pPr eaLnBrk="1" hangingPunct="1"/>
            <a:endParaRPr lang="en-GB" sz="1800" b="1" dirty="0">
              <a:latin typeface="Calibri" charset="0"/>
            </a:endParaRPr>
          </a:p>
          <a:p>
            <a:pPr eaLnBrk="1" hangingPunct="1"/>
            <a:r>
              <a:rPr lang="en-GB" sz="1800" b="1" dirty="0" smtClean="0">
                <a:latin typeface="Calibri" charset="0"/>
              </a:rPr>
              <a:t>If v was already visited, then let </a:t>
            </a:r>
            <a:r>
              <a:rPr lang="en-GB" sz="1800" dirty="0">
                <a:latin typeface="Calibri" charset="0"/>
              </a:rPr>
              <a:t>Let that path </a:t>
            </a:r>
            <a:r>
              <a:rPr lang="en-GB" sz="1800">
                <a:latin typeface="Calibri" charset="0"/>
              </a:rPr>
              <a:t>be </a:t>
            </a:r>
            <a:r>
              <a:rPr lang="en-GB" sz="1800" smtClean="0">
                <a:latin typeface="Calibri" charset="0"/>
              </a:rPr>
              <a:t>(</a:t>
            </a:r>
            <a:r>
              <a:rPr lang="en-GB" sz="1800" dirty="0">
                <a:latin typeface="Calibri" charset="0"/>
              </a:rPr>
              <a:t>u=) u</a:t>
            </a:r>
            <a:r>
              <a:rPr lang="en-GB" sz="1800" baseline="-25000" dirty="0">
                <a:latin typeface="Calibri" charset="0"/>
              </a:rPr>
              <a:t>0</a:t>
            </a:r>
            <a:r>
              <a:rPr lang="en-GB" sz="1800" baseline="30000" dirty="0">
                <a:latin typeface="Calibri" charset="0"/>
              </a:rPr>
              <a:t> </a:t>
            </a:r>
            <a:r>
              <a:rPr lang="en-GB" sz="1800" dirty="0">
                <a:latin typeface="Calibri" charset="0"/>
              </a:rPr>
              <a:t>– </a:t>
            </a:r>
            <a:r>
              <a:rPr lang="en-GB" sz="1800" dirty="0" smtClean="0">
                <a:latin typeface="Calibri" charset="0"/>
              </a:rPr>
              <a:t>u”</a:t>
            </a:r>
            <a:r>
              <a:rPr lang="en-GB" sz="1800" baseline="-25000" dirty="0" smtClean="0">
                <a:latin typeface="Calibri" charset="0"/>
              </a:rPr>
              <a:t>1</a:t>
            </a:r>
            <a:r>
              <a:rPr lang="en-GB" sz="1800" dirty="0" smtClean="0">
                <a:latin typeface="Calibri" charset="0"/>
              </a:rPr>
              <a:t> </a:t>
            </a:r>
            <a:r>
              <a:rPr lang="en-GB" sz="1800" dirty="0">
                <a:latin typeface="Calibri" charset="0"/>
              </a:rPr>
              <a:t>– </a:t>
            </a:r>
            <a:r>
              <a:rPr lang="en-GB" sz="1800" dirty="0" smtClean="0">
                <a:latin typeface="Calibri" charset="0"/>
              </a:rPr>
              <a:t>u”</a:t>
            </a:r>
            <a:r>
              <a:rPr lang="en-GB" sz="1800" baseline="-25000" dirty="0" smtClean="0">
                <a:latin typeface="Calibri" charset="0"/>
              </a:rPr>
              <a:t>2</a:t>
            </a:r>
            <a:r>
              <a:rPr lang="en-GB" sz="1800" dirty="0" smtClean="0">
                <a:latin typeface="Calibri" charset="0"/>
              </a:rPr>
              <a:t> </a:t>
            </a:r>
            <a:r>
              <a:rPr lang="en-GB" sz="1800" dirty="0">
                <a:latin typeface="Calibri" charset="0"/>
              </a:rPr>
              <a:t>. . .  . .</a:t>
            </a:r>
            <a:r>
              <a:rPr lang="en-GB" sz="1800" dirty="0" smtClean="0">
                <a:latin typeface="Calibri" charset="0"/>
              </a:rPr>
              <a:t>u”</a:t>
            </a:r>
            <a:r>
              <a:rPr lang="en-GB" sz="1800" baseline="-25000" dirty="0" smtClean="0">
                <a:latin typeface="Calibri" charset="0"/>
              </a:rPr>
              <a:t>k</a:t>
            </a:r>
            <a:r>
              <a:rPr lang="en-GB" sz="1800" baseline="-25000" dirty="0">
                <a:latin typeface="Calibri" charset="0"/>
              </a:rPr>
              <a:t>-1</a:t>
            </a:r>
            <a:r>
              <a:rPr lang="en-GB" sz="1800" dirty="0">
                <a:latin typeface="Calibri" charset="0"/>
              </a:rPr>
              <a:t>- </a:t>
            </a:r>
            <a:r>
              <a:rPr lang="en-GB" sz="1800" dirty="0" err="1" smtClean="0">
                <a:latin typeface="Calibri" charset="0"/>
              </a:rPr>
              <a:t>u”</a:t>
            </a:r>
            <a:r>
              <a:rPr lang="en-GB" sz="1800" baseline="-25000" dirty="0" err="1" smtClean="0">
                <a:latin typeface="Calibri" charset="0"/>
              </a:rPr>
              <a:t>k</a:t>
            </a:r>
            <a:r>
              <a:rPr lang="en-GB" sz="1800" dirty="0" smtClean="0">
                <a:latin typeface="Calibri" charset="0"/>
              </a:rPr>
              <a:t> </a:t>
            </a:r>
            <a:r>
              <a:rPr lang="en-GB" sz="1800" dirty="0">
                <a:latin typeface="Calibri" charset="0"/>
              </a:rPr>
              <a:t>= v  </a:t>
            </a:r>
            <a:r>
              <a:rPr lang="en-GB" sz="1800" dirty="0" smtClean="0">
                <a:latin typeface="Calibri" charset="0"/>
              </a:rPr>
              <a:t>be the BFS path. Then k </a:t>
            </a:r>
            <a:r>
              <a:rPr lang="en-GB" sz="1800" u="sng" dirty="0" smtClean="0">
                <a:latin typeface="Calibri" charset="0"/>
              </a:rPr>
              <a:t>&lt;</a:t>
            </a:r>
            <a:r>
              <a:rPr lang="en-GB" sz="1800" dirty="0" smtClean="0">
                <a:latin typeface="Calibri" charset="0"/>
              </a:rPr>
              <a:t>  r+1, since r+1 is the length of the shortest path between u and v in G. This implies that shortest path between u and </a:t>
            </a:r>
            <a:r>
              <a:rPr lang="en-GB" sz="1800" dirty="0">
                <a:latin typeface="Calibri" charset="0"/>
              </a:rPr>
              <a:t>u”</a:t>
            </a:r>
            <a:r>
              <a:rPr lang="en-GB" sz="1800" baseline="-25000" dirty="0">
                <a:latin typeface="Calibri" charset="0"/>
              </a:rPr>
              <a:t>k-</a:t>
            </a:r>
            <a:r>
              <a:rPr lang="en-GB" sz="1800" baseline="-25000" dirty="0" smtClean="0">
                <a:latin typeface="Calibri" charset="0"/>
              </a:rPr>
              <a:t>1 </a:t>
            </a:r>
            <a:r>
              <a:rPr lang="en-GB" sz="1800" dirty="0">
                <a:latin typeface="Calibri" charset="0"/>
              </a:rPr>
              <a:t> </a:t>
            </a:r>
            <a:r>
              <a:rPr lang="en-GB" sz="1800" dirty="0" smtClean="0">
                <a:latin typeface="Calibri" charset="0"/>
              </a:rPr>
              <a:t>is </a:t>
            </a:r>
            <a:r>
              <a:rPr lang="en-GB" sz="1800" u="sng" dirty="0" smtClean="0">
                <a:latin typeface="Calibri" charset="0"/>
              </a:rPr>
              <a:t>&lt; </a:t>
            </a:r>
            <a:r>
              <a:rPr lang="en-GB" sz="1800" dirty="0" smtClean="0">
                <a:latin typeface="Calibri" charset="0"/>
              </a:rPr>
              <a:t>r.  Thus by IH, the BFS path namely </a:t>
            </a:r>
            <a:r>
              <a:rPr lang="en-GB" sz="1800" dirty="0">
                <a:latin typeface="Calibri" charset="0"/>
              </a:rPr>
              <a:t>(u=) u</a:t>
            </a:r>
            <a:r>
              <a:rPr lang="en-GB" sz="1800" baseline="-25000" dirty="0">
                <a:latin typeface="Calibri" charset="0"/>
              </a:rPr>
              <a:t>0</a:t>
            </a:r>
            <a:r>
              <a:rPr lang="en-GB" sz="1800" baseline="30000" dirty="0">
                <a:latin typeface="Calibri" charset="0"/>
              </a:rPr>
              <a:t> </a:t>
            </a:r>
            <a:r>
              <a:rPr lang="en-GB" sz="1800" dirty="0">
                <a:latin typeface="Calibri" charset="0"/>
              </a:rPr>
              <a:t>– u”</a:t>
            </a:r>
            <a:r>
              <a:rPr lang="en-GB" sz="1800" baseline="-25000" dirty="0">
                <a:latin typeface="Calibri" charset="0"/>
              </a:rPr>
              <a:t>1</a:t>
            </a:r>
            <a:r>
              <a:rPr lang="en-GB" sz="1800" dirty="0">
                <a:latin typeface="Calibri" charset="0"/>
              </a:rPr>
              <a:t> – u”</a:t>
            </a:r>
            <a:r>
              <a:rPr lang="en-GB" sz="1800" baseline="-25000" dirty="0">
                <a:latin typeface="Calibri" charset="0"/>
              </a:rPr>
              <a:t>2</a:t>
            </a:r>
            <a:r>
              <a:rPr lang="en-GB" sz="1800" dirty="0">
                <a:latin typeface="Calibri" charset="0"/>
              </a:rPr>
              <a:t> . . .  . .u”</a:t>
            </a:r>
            <a:r>
              <a:rPr lang="en-GB" sz="1800" baseline="-25000" dirty="0">
                <a:latin typeface="Calibri" charset="0"/>
              </a:rPr>
              <a:t>k-</a:t>
            </a:r>
            <a:r>
              <a:rPr lang="en-GB" sz="1800" baseline="-25000" dirty="0" smtClean="0">
                <a:latin typeface="Calibri" charset="0"/>
              </a:rPr>
              <a:t>1 </a:t>
            </a:r>
            <a:r>
              <a:rPr lang="en-GB" sz="1800" dirty="0" smtClean="0">
                <a:latin typeface="Calibri" charset="0"/>
              </a:rPr>
              <a:t>between </a:t>
            </a:r>
            <a:r>
              <a:rPr lang="en-GB" sz="1800" dirty="0">
                <a:latin typeface="Calibri" charset="0"/>
              </a:rPr>
              <a:t>u and u”</a:t>
            </a:r>
            <a:r>
              <a:rPr lang="en-GB" sz="1800" baseline="-25000" dirty="0">
                <a:latin typeface="Calibri" charset="0"/>
              </a:rPr>
              <a:t>k-1 </a:t>
            </a:r>
            <a:r>
              <a:rPr lang="en-GB" sz="1800" dirty="0">
                <a:latin typeface="Calibri" charset="0"/>
              </a:rPr>
              <a:t> is </a:t>
            </a:r>
            <a:r>
              <a:rPr lang="en-GB" sz="1800" u="sng" dirty="0">
                <a:latin typeface="Calibri" charset="0"/>
              </a:rPr>
              <a:t>&lt; </a:t>
            </a:r>
            <a:r>
              <a:rPr lang="en-GB" sz="1800" dirty="0" smtClean="0">
                <a:latin typeface="Calibri" charset="0"/>
              </a:rPr>
              <a:t>r i.e. k – 1 </a:t>
            </a:r>
            <a:r>
              <a:rPr lang="en-GB" sz="1800" u="sng" dirty="0" smtClean="0">
                <a:latin typeface="Calibri" charset="0"/>
              </a:rPr>
              <a:t>&lt;</a:t>
            </a:r>
            <a:r>
              <a:rPr lang="en-GB" sz="1800" dirty="0" smtClean="0">
                <a:latin typeface="Calibri" charset="0"/>
              </a:rPr>
              <a:t> r </a:t>
            </a:r>
            <a:r>
              <a:rPr lang="en-GB" sz="1800" dirty="0" err="1" smtClean="0">
                <a:latin typeface="Calibri" charset="0"/>
              </a:rPr>
              <a:t>i.e</a:t>
            </a:r>
            <a:r>
              <a:rPr lang="en-GB" sz="1800" dirty="0" smtClean="0">
                <a:latin typeface="Calibri" charset="0"/>
              </a:rPr>
              <a:t> </a:t>
            </a:r>
            <a:r>
              <a:rPr lang="en-GB" sz="1800" dirty="0">
                <a:latin typeface="Calibri" charset="0"/>
              </a:rPr>
              <a:t>k </a:t>
            </a:r>
            <a:r>
              <a:rPr lang="en-GB" sz="1800" dirty="0" smtClean="0">
                <a:latin typeface="Calibri" charset="0"/>
              </a:rPr>
              <a:t> </a:t>
            </a:r>
            <a:r>
              <a:rPr lang="en-GB" sz="1800" u="sng" dirty="0">
                <a:latin typeface="Calibri" charset="0"/>
              </a:rPr>
              <a:t>&lt;</a:t>
            </a:r>
            <a:r>
              <a:rPr lang="en-GB" sz="1800" dirty="0">
                <a:latin typeface="Calibri" charset="0"/>
              </a:rPr>
              <a:t> </a:t>
            </a:r>
            <a:r>
              <a:rPr lang="en-GB" sz="1800" dirty="0" smtClean="0">
                <a:latin typeface="Calibri" charset="0"/>
              </a:rPr>
              <a:t>r + 1 </a:t>
            </a:r>
            <a:endParaRPr lang="en-GB" sz="1800" b="1" u="sng" dirty="0" smtClean="0">
              <a:latin typeface="Calibri" charset="0"/>
            </a:endParaRPr>
          </a:p>
          <a:p>
            <a:pPr eaLnBrk="1" hangingPunct="1"/>
            <a:endParaRPr lang="en-GB" sz="1800" dirty="0">
              <a:latin typeface="Calibri" charset="0"/>
            </a:endParaRPr>
          </a:p>
          <a:p>
            <a:pPr eaLnBrk="1" hangingPunct="1"/>
            <a:r>
              <a:rPr lang="en-GB" sz="1800" dirty="0" smtClean="0">
                <a:latin typeface="Calibri" charset="0"/>
              </a:rPr>
              <a:t>Hence </a:t>
            </a:r>
            <a:r>
              <a:rPr lang="en-GB" sz="1800" dirty="0">
                <a:latin typeface="Calibri" charset="0"/>
              </a:rPr>
              <a:t>proved.</a:t>
            </a:r>
          </a:p>
          <a:p>
            <a:pPr eaLnBrk="1" hangingPunct="1"/>
            <a:r>
              <a:rPr lang="en-GB" sz="1800" dirty="0">
                <a:latin typeface="Calibri" charset="0"/>
              </a:rPr>
              <a:t>           </a:t>
            </a:r>
          </a:p>
          <a:p>
            <a:pPr eaLnBrk="1" hangingPunct="1"/>
            <a:r>
              <a:rPr lang="en-GB" sz="1800" dirty="0">
                <a:latin typeface="Calibri" charset="0"/>
              </a:rPr>
              <a:t>                                    Read from </a:t>
            </a:r>
            <a:r>
              <a:rPr lang="en-GB" sz="1800" dirty="0" err="1">
                <a:latin typeface="Calibri" charset="0"/>
              </a:rPr>
              <a:t>Cormen</a:t>
            </a:r>
            <a:endParaRPr lang="en-GB" sz="1800" dirty="0">
              <a:latin typeface="Calibri" charset="0"/>
            </a:endParaRPr>
          </a:p>
          <a:p>
            <a:pPr eaLnBrk="1" hangingPunct="1"/>
            <a:endParaRPr lang="en-GB" sz="1800" b="1" dirty="0"/>
          </a:p>
          <a:p>
            <a:pPr eaLnBrk="1" hangingPunct="1"/>
            <a:r>
              <a:rPr lang="en-GB" altLang="ja-JP" sz="1800" dirty="0">
                <a:latin typeface="Calibri" charset="0"/>
              </a:rPr>
              <a:t>then </a:t>
            </a:r>
            <a:r>
              <a:rPr lang="en-GB" altLang="ja-JP" sz="1800" dirty="0" err="1">
                <a:latin typeface="Calibri" charset="0"/>
              </a:rPr>
              <a:t>Э</a:t>
            </a:r>
            <a:r>
              <a:rPr lang="en-GB" altLang="ja-JP" sz="1800" dirty="0">
                <a:latin typeface="Calibri" charset="0"/>
              </a:rPr>
              <a:t> a path</a:t>
            </a:r>
          </a:p>
          <a:p>
            <a:pPr eaLnBrk="1" hangingPunct="1"/>
            <a:r>
              <a:rPr lang="en-GB" sz="1800" dirty="0">
                <a:latin typeface="Calibri" charset="0"/>
              </a:rPr>
              <a:t>	</a:t>
            </a:r>
            <a:r>
              <a:rPr lang="en-GB" sz="1800" b="1" dirty="0">
                <a:latin typeface="Calibri" charset="0"/>
              </a:rPr>
              <a:t>(u=) u</a:t>
            </a:r>
            <a:r>
              <a:rPr lang="en-GB" sz="1800" b="1" baseline="-25000" dirty="0">
                <a:latin typeface="Calibri" charset="0"/>
              </a:rPr>
              <a:t>0</a:t>
            </a:r>
            <a:r>
              <a:rPr lang="en-GB" sz="1800" b="1" baseline="30000" dirty="0">
                <a:latin typeface="Calibri" charset="0"/>
              </a:rPr>
              <a:t> </a:t>
            </a:r>
            <a:r>
              <a:rPr lang="en-GB" sz="1800" b="1" dirty="0">
                <a:latin typeface="Calibri" charset="0"/>
              </a:rPr>
              <a:t>– u</a:t>
            </a:r>
            <a:r>
              <a:rPr lang="en-GB" sz="1800" b="1" baseline="-25000" dirty="0">
                <a:latin typeface="Calibri" charset="0"/>
              </a:rPr>
              <a:t>1</a:t>
            </a:r>
            <a:r>
              <a:rPr lang="en-GB" sz="1800" b="1" dirty="0">
                <a:latin typeface="Calibri" charset="0"/>
              </a:rPr>
              <a:t> – u</a:t>
            </a:r>
            <a:r>
              <a:rPr lang="en-GB" sz="1800" b="1" baseline="-25000" dirty="0">
                <a:latin typeface="Calibri" charset="0"/>
              </a:rPr>
              <a:t>2</a:t>
            </a:r>
            <a:r>
              <a:rPr lang="en-GB" sz="1800" b="1" dirty="0">
                <a:latin typeface="Calibri" charset="0"/>
              </a:rPr>
              <a:t> . . .  . .</a:t>
            </a:r>
            <a:r>
              <a:rPr lang="en-GB" sz="1800" b="1" dirty="0" err="1">
                <a:latin typeface="Calibri" charset="0"/>
              </a:rPr>
              <a:t>u</a:t>
            </a:r>
            <a:r>
              <a:rPr lang="en-GB" sz="1800" b="1" baseline="-25000" dirty="0" err="1">
                <a:latin typeface="Calibri" charset="0"/>
              </a:rPr>
              <a:t>r</a:t>
            </a:r>
            <a:r>
              <a:rPr lang="en-GB" sz="1800" b="1" dirty="0">
                <a:latin typeface="Calibri" charset="0"/>
              </a:rPr>
              <a:t>- u</a:t>
            </a:r>
            <a:r>
              <a:rPr lang="en-GB" sz="1800" b="1" baseline="-25000" dirty="0">
                <a:latin typeface="Calibri" charset="0"/>
              </a:rPr>
              <a:t>r+1</a:t>
            </a:r>
            <a:r>
              <a:rPr lang="en-GB" sz="1800" b="1" dirty="0">
                <a:latin typeface="Calibri" charset="0"/>
              </a:rPr>
              <a:t> = v</a:t>
            </a:r>
          </a:p>
          <a:p>
            <a:pPr eaLnBrk="1" hangingPunct="1"/>
            <a:endParaRPr lang="en-GB" sz="1800" b="1" dirty="0"/>
          </a:p>
          <a:p>
            <a:pPr eaLnBrk="1" hangingPunct="1"/>
            <a:endParaRPr lang="en-GB" sz="1800" b="1" dirty="0"/>
          </a:p>
          <a:p>
            <a:pPr eaLnBrk="1" hangingPunct="1"/>
            <a:endParaRPr lang="en-GB" sz="1800" b="1" dirty="0"/>
          </a:p>
          <a:p>
            <a:pPr eaLnBrk="1" hangingPunct="1"/>
            <a:r>
              <a:rPr lang="en-GB" sz="1800" dirty="0"/>
              <a:t>  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400" dirty="0"/>
              <a:t>Thanks: </a:t>
            </a:r>
            <a:r>
              <a:rPr lang="en-GB" sz="1400" dirty="0" err="1"/>
              <a:t>Rakesh</a:t>
            </a:r>
            <a:r>
              <a:rPr lang="en-GB" sz="1400" dirty="0"/>
              <a:t> 31, </a:t>
            </a:r>
            <a:r>
              <a:rPr lang="en-GB" sz="1400" dirty="0" err="1"/>
              <a:t>Riya</a:t>
            </a:r>
            <a:r>
              <a:rPr lang="en-GB" sz="1400" dirty="0"/>
              <a:t> 32, </a:t>
            </a:r>
            <a:r>
              <a:rPr lang="en-GB" sz="1400" dirty="0" err="1"/>
              <a:t>Sanju</a:t>
            </a:r>
            <a:r>
              <a:rPr lang="en-GB" sz="1400" dirty="0"/>
              <a:t> 33, </a:t>
            </a:r>
            <a:r>
              <a:rPr lang="en-GB" sz="1400" dirty="0" err="1"/>
              <a:t>Saroj</a:t>
            </a:r>
            <a:r>
              <a:rPr lang="en-GB" sz="1400" dirty="0"/>
              <a:t> 34 (MCA 2012)</a:t>
            </a:r>
          </a:p>
        </p:txBody>
      </p:sp>
    </p:spTree>
    <p:extLst>
      <p:ext uri="{BB962C8B-B14F-4D97-AF65-F5344CB8AC3E}">
        <p14:creationId xmlns:p14="http://schemas.microsoft.com/office/powerpoint/2010/main" val="1281506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Bipartite Graphs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4525963"/>
          </a:xfrm>
        </p:spPr>
        <p:txBody>
          <a:bodyPr/>
          <a:lstStyle/>
          <a:p>
            <a:r>
              <a:rPr lang="en-US">
                <a:latin typeface="Calibri" charset="0"/>
              </a:rPr>
              <a:t>A graph is said to be bipartite if its vertex set can be partitioned into two sets u , v and edge set E={(u , v):u    U and v    V }.</a:t>
            </a: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219200" y="3505200"/>
            <a:ext cx="1752600" cy="2971800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/>
        </p:nvGraphicFramePr>
        <p:xfrm>
          <a:off x="6808788" y="2609850"/>
          <a:ext cx="4794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8788" y="2609850"/>
                        <a:ext cx="4794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2057400" y="4267200"/>
            <a:ext cx="76200" cy="1063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19" name="Oval 18"/>
          <p:cNvSpPr/>
          <p:nvPr/>
        </p:nvSpPr>
        <p:spPr>
          <a:xfrm>
            <a:off x="2057400" y="4724400"/>
            <a:ext cx="76200" cy="1063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21" name="Oval 20"/>
          <p:cNvSpPr/>
          <p:nvPr/>
        </p:nvSpPr>
        <p:spPr>
          <a:xfrm>
            <a:off x="2057400" y="5181600"/>
            <a:ext cx="76200" cy="1063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22" name="Oval 21"/>
          <p:cNvSpPr/>
          <p:nvPr/>
        </p:nvSpPr>
        <p:spPr>
          <a:xfrm>
            <a:off x="2057400" y="5562600"/>
            <a:ext cx="76200" cy="1063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23" name="Oval 22"/>
          <p:cNvSpPr/>
          <p:nvPr/>
        </p:nvSpPr>
        <p:spPr>
          <a:xfrm>
            <a:off x="5334000" y="3429000"/>
            <a:ext cx="1752600" cy="2971800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24" name="Oval 23"/>
          <p:cNvSpPr/>
          <p:nvPr/>
        </p:nvSpPr>
        <p:spPr>
          <a:xfrm>
            <a:off x="6172200" y="4038600"/>
            <a:ext cx="76200" cy="1063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25" name="Oval 24"/>
          <p:cNvSpPr/>
          <p:nvPr/>
        </p:nvSpPr>
        <p:spPr>
          <a:xfrm>
            <a:off x="6172200" y="4419600"/>
            <a:ext cx="76200" cy="1063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26" name="Oval 25"/>
          <p:cNvSpPr/>
          <p:nvPr/>
        </p:nvSpPr>
        <p:spPr>
          <a:xfrm>
            <a:off x="6172200" y="4800600"/>
            <a:ext cx="76200" cy="1063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27" name="Oval 26"/>
          <p:cNvSpPr/>
          <p:nvPr/>
        </p:nvSpPr>
        <p:spPr>
          <a:xfrm>
            <a:off x="6172200" y="5181600"/>
            <a:ext cx="76200" cy="1063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28" name="Oval 27"/>
          <p:cNvSpPr/>
          <p:nvPr/>
        </p:nvSpPr>
        <p:spPr>
          <a:xfrm>
            <a:off x="6172200" y="5562600"/>
            <a:ext cx="76200" cy="1063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cxnSp>
        <p:nvCxnSpPr>
          <p:cNvPr id="30" name="Straight Connector 29"/>
          <p:cNvCxnSpPr>
            <a:stCxn id="15" idx="2"/>
            <a:endCxn id="24" idx="5"/>
          </p:cNvCxnSpPr>
          <p:nvPr/>
        </p:nvCxnSpPr>
        <p:spPr>
          <a:xfrm flipV="1">
            <a:off x="2057400" y="4129088"/>
            <a:ext cx="4179888" cy="1920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2"/>
            <a:endCxn id="26" idx="4"/>
          </p:cNvCxnSpPr>
          <p:nvPr/>
        </p:nvCxnSpPr>
        <p:spPr>
          <a:xfrm>
            <a:off x="2057400" y="4321175"/>
            <a:ext cx="4152900" cy="5857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9" idx="2"/>
            <a:endCxn id="27" idx="6"/>
          </p:cNvCxnSpPr>
          <p:nvPr/>
        </p:nvCxnSpPr>
        <p:spPr>
          <a:xfrm>
            <a:off x="2057400" y="4778375"/>
            <a:ext cx="4191000" cy="45720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1" idx="5"/>
            <a:endCxn id="28" idx="6"/>
          </p:cNvCxnSpPr>
          <p:nvPr/>
        </p:nvCxnSpPr>
        <p:spPr>
          <a:xfrm>
            <a:off x="2122488" y="5272088"/>
            <a:ext cx="4125912" cy="3444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2" idx="4"/>
            <a:endCxn id="26" idx="3"/>
          </p:cNvCxnSpPr>
          <p:nvPr/>
        </p:nvCxnSpPr>
        <p:spPr>
          <a:xfrm flipV="1">
            <a:off x="2095500" y="4891088"/>
            <a:ext cx="4087813" cy="777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1" idx="3"/>
            <a:endCxn id="25" idx="2"/>
          </p:cNvCxnSpPr>
          <p:nvPr/>
        </p:nvCxnSpPr>
        <p:spPr>
          <a:xfrm flipV="1">
            <a:off x="2068513" y="4473575"/>
            <a:ext cx="4103687" cy="798513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3" name="Object 28"/>
          <p:cNvGraphicFramePr>
            <a:graphicFrameLocks noChangeAspect="1"/>
          </p:cNvGraphicFramePr>
          <p:nvPr/>
        </p:nvGraphicFramePr>
        <p:xfrm>
          <a:off x="3203575" y="2492375"/>
          <a:ext cx="2794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5" imgW="126725" imgH="126725" progId="Equation.3">
                  <p:embed/>
                </p:oleObj>
              </mc:Choice>
              <mc:Fallback>
                <p:oleObj name="Equation" r:id="rId5" imgW="126725" imgH="1267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492375"/>
                        <a:ext cx="2794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4" name="Object 29"/>
          <p:cNvGraphicFramePr>
            <a:graphicFrameLocks noChangeAspect="1"/>
          </p:cNvGraphicFramePr>
          <p:nvPr/>
        </p:nvGraphicFramePr>
        <p:xfrm>
          <a:off x="4787900" y="2492375"/>
          <a:ext cx="279400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7" imgW="126725" imgH="126725" progId="Equation.3">
                  <p:embed/>
                </p:oleObj>
              </mc:Choice>
              <mc:Fallback>
                <p:oleObj name="Equation" r:id="rId7" imgW="126725" imgH="12672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492375"/>
                        <a:ext cx="279400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5" name="Footer Placeholder 3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400"/>
              <a:t>Thanks: Rakesh 31, Riya 32, Sanju 33, Saroj 34 (MCA 2012)</a:t>
            </a:r>
          </a:p>
        </p:txBody>
      </p:sp>
    </p:spTree>
    <p:extLst>
      <p:ext uri="{BB962C8B-B14F-4D97-AF65-F5344CB8AC3E}">
        <p14:creationId xmlns:p14="http://schemas.microsoft.com/office/powerpoint/2010/main" val="52170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>
                <a:latin typeface="Calibri" charset="0"/>
              </a:rPr>
              <a:t>Exercise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Give a linear time algorithm to determine whether a graph is bipartite or not.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400"/>
              <a:t>Thanks: Rakesh 31, Riya 32, Sanju 33, Saroj 34 (MCA 2012)</a:t>
            </a:r>
          </a:p>
        </p:txBody>
      </p:sp>
    </p:spTree>
    <p:extLst>
      <p:ext uri="{BB962C8B-B14F-4D97-AF65-F5344CB8AC3E}">
        <p14:creationId xmlns:p14="http://schemas.microsoft.com/office/powerpoint/2010/main" val="1616906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678362"/>
          </a:xfrm>
        </p:spPr>
        <p:txBody>
          <a:bodyPr/>
          <a:lstStyle/>
          <a:p>
            <a:r>
              <a:rPr lang="en-US">
                <a:latin typeface="Calibri" charset="0"/>
                <a:cs typeface="Arial" charset="0"/>
              </a:rPr>
              <a:t>Depth first search on an undirected graph</a:t>
            </a: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</p:txBody>
      </p:sp>
    </p:spTree>
    <p:extLst>
      <p:ext uri="{BB962C8B-B14F-4D97-AF65-F5344CB8AC3E}">
        <p14:creationId xmlns:p14="http://schemas.microsoft.com/office/powerpoint/2010/main" val="3767846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cs typeface="Arial" charset="0"/>
              </a:rPr>
              <a:t>Depth First Search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cs typeface="Arial" charset="0"/>
              </a:rPr>
              <a:t>Depth first search means to search deeper in the graph as much as possible.</a:t>
            </a:r>
          </a:p>
          <a:p>
            <a:r>
              <a:rPr lang="en-US">
                <a:latin typeface="Calibri" charset="0"/>
                <a:cs typeface="Arial" charset="0"/>
              </a:rPr>
              <a:t>In the graph numbers representing start and finish times are from 1 to 2n, where n is the number of vertices.</a:t>
            </a:r>
          </a:p>
          <a:p>
            <a:r>
              <a:rPr lang="en-US">
                <a:latin typeface="Calibri" charset="0"/>
                <a:cs typeface="Arial" charset="0"/>
              </a:rPr>
              <a:t>There are tree edges and back edges in depth first tree.</a:t>
            </a:r>
          </a:p>
          <a:p>
            <a:r>
              <a:rPr lang="en-US">
                <a:latin typeface="Calibri" charset="0"/>
                <a:cs typeface="Arial" charset="0"/>
              </a:rPr>
              <a:t>There are no cross edges in depth first tree.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</p:txBody>
      </p:sp>
    </p:spTree>
    <p:extLst>
      <p:ext uri="{BB962C8B-B14F-4D97-AF65-F5344CB8AC3E}">
        <p14:creationId xmlns:p14="http://schemas.microsoft.com/office/powerpoint/2010/main" val="67229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343400" y="228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</a:rPr>
              <a:t>1</a:t>
            </a:r>
            <a:endParaRPr lang="en-IN" sz="3600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67000" y="15240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71600" y="2895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57200" y="4800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867400" y="15240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624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8288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2766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6482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6388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2484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73914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8001000" y="4800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3352800" y="762000"/>
            <a:ext cx="1066800" cy="8382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981200" y="2133600"/>
            <a:ext cx="895350" cy="7620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5" idx="3"/>
            <a:endCxn id="19" idx="0"/>
          </p:cNvCxnSpPr>
          <p:nvPr/>
        </p:nvCxnSpPr>
        <p:spPr>
          <a:xfrm flipH="1">
            <a:off x="914400" y="3481388"/>
            <a:ext cx="590550" cy="131921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9" idx="1"/>
            <a:endCxn id="4" idx="5"/>
          </p:cNvCxnSpPr>
          <p:nvPr/>
        </p:nvCxnSpPr>
        <p:spPr>
          <a:xfrm flipH="1" flipV="1">
            <a:off x="5124450" y="814388"/>
            <a:ext cx="876300" cy="80962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49" idx="0"/>
          </p:cNvCxnSpPr>
          <p:nvPr/>
        </p:nvCxnSpPr>
        <p:spPr>
          <a:xfrm flipH="1">
            <a:off x="6096000" y="2209800"/>
            <a:ext cx="209550" cy="7620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0" idx="0"/>
            <a:endCxn id="49" idx="4"/>
          </p:cNvCxnSpPr>
          <p:nvPr/>
        </p:nvCxnSpPr>
        <p:spPr>
          <a:xfrm flipH="1" flipV="1">
            <a:off x="6096000" y="3657600"/>
            <a:ext cx="609600" cy="12192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2" idx="0"/>
            <a:endCxn id="51" idx="5"/>
          </p:cNvCxnSpPr>
          <p:nvPr/>
        </p:nvCxnSpPr>
        <p:spPr>
          <a:xfrm flipH="1" flipV="1">
            <a:off x="8172450" y="3557588"/>
            <a:ext cx="285750" cy="124301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981200" y="3581400"/>
            <a:ext cx="228600" cy="12954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44" idx="0"/>
            <a:endCxn id="11" idx="5"/>
          </p:cNvCxnSpPr>
          <p:nvPr/>
        </p:nvCxnSpPr>
        <p:spPr>
          <a:xfrm flipH="1" flipV="1">
            <a:off x="3448050" y="2109788"/>
            <a:ext cx="971550" cy="86201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4" idx="4"/>
            <a:endCxn id="47" idx="0"/>
          </p:cNvCxnSpPr>
          <p:nvPr/>
        </p:nvCxnSpPr>
        <p:spPr>
          <a:xfrm flipH="1">
            <a:off x="3733800" y="3657600"/>
            <a:ext cx="685800" cy="12192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8" idx="0"/>
            <a:endCxn id="44" idx="4"/>
          </p:cNvCxnSpPr>
          <p:nvPr/>
        </p:nvCxnSpPr>
        <p:spPr>
          <a:xfrm flipH="1" flipV="1">
            <a:off x="4419600" y="3657600"/>
            <a:ext cx="685800" cy="12192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44" idx="3"/>
            <a:endCxn id="19" idx="7"/>
          </p:cNvCxnSpPr>
          <p:nvPr/>
        </p:nvCxnSpPr>
        <p:spPr>
          <a:xfrm flipH="1">
            <a:off x="1238250" y="3557588"/>
            <a:ext cx="2857500" cy="134302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51" idx="3"/>
            <a:endCxn id="47" idx="7"/>
          </p:cNvCxnSpPr>
          <p:nvPr/>
        </p:nvCxnSpPr>
        <p:spPr>
          <a:xfrm flipH="1">
            <a:off x="4057650" y="3557588"/>
            <a:ext cx="3467100" cy="141922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2819400" y="1447800"/>
            <a:ext cx="838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2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524000" y="2895600"/>
            <a:ext cx="1143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3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09600" y="4724400"/>
            <a:ext cx="838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4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3" name="TextBox 112"/>
          <p:cNvSpPr txBox="1"/>
          <p:nvPr/>
        </p:nvSpPr>
        <p:spPr>
          <a:xfrm flipH="1">
            <a:off x="1905000" y="4800600"/>
            <a:ext cx="1143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10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114800" y="2971800"/>
            <a:ext cx="1219200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5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429000" y="4800600"/>
            <a:ext cx="914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7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800600" y="4800600"/>
            <a:ext cx="990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6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943600" y="1447800"/>
            <a:ext cx="1143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11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715000" y="2971800"/>
            <a:ext cx="1371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12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543800" y="2971800"/>
            <a:ext cx="990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8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324600" y="4800600"/>
            <a:ext cx="1143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13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1" name="TextBox 120"/>
          <p:cNvSpPr txBox="1"/>
          <p:nvPr/>
        </p:nvSpPr>
        <p:spPr>
          <a:xfrm rot="10800000" flipV="1">
            <a:off x="8153400" y="4800600"/>
            <a:ext cx="1371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9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137" name="Shape 136"/>
          <p:cNvCxnSpPr>
            <a:stCxn id="4" idx="2"/>
            <a:endCxn id="19" idx="1"/>
          </p:cNvCxnSpPr>
          <p:nvPr/>
        </p:nvCxnSpPr>
        <p:spPr>
          <a:xfrm rot="10800000" flipV="1">
            <a:off x="590550" y="571500"/>
            <a:ext cx="3752850" cy="4329113"/>
          </a:xfrm>
          <a:prstGeom prst="curvedConnector2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93" name="Footer Placeholder 41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08725"/>
            <a:ext cx="2887663" cy="412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1400"/>
              <a:t>Thanks: Rakesh 31, Riya 32, Sanju 33, Saroj 34 (MCA 2012)</a:t>
            </a:r>
          </a:p>
          <a:p>
            <a:pPr eaLnBrk="1" hangingPunct="1"/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535937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343400" y="228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dirty="0">
                <a:solidFill>
                  <a:schemeClr val="tx1"/>
                </a:solidFill>
              </a:rPr>
              <a:t>u</a:t>
            </a:r>
            <a:r>
              <a:rPr lang="en-US" sz="3600" baseline="-25000" dirty="0">
                <a:solidFill>
                  <a:schemeClr val="tx1"/>
                </a:solidFill>
              </a:rPr>
              <a:t>1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67000" y="15240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15" name="Oval 14"/>
          <p:cNvSpPr/>
          <p:nvPr/>
        </p:nvSpPr>
        <p:spPr>
          <a:xfrm>
            <a:off x="1371600" y="2895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19" name="Oval 18"/>
          <p:cNvSpPr/>
          <p:nvPr/>
        </p:nvSpPr>
        <p:spPr>
          <a:xfrm>
            <a:off x="457200" y="4800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39" name="Oval 38"/>
          <p:cNvSpPr/>
          <p:nvPr/>
        </p:nvSpPr>
        <p:spPr>
          <a:xfrm>
            <a:off x="5867400" y="15240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44" name="Oval 43"/>
          <p:cNvSpPr/>
          <p:nvPr/>
        </p:nvSpPr>
        <p:spPr>
          <a:xfrm>
            <a:off x="39624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46" name="Oval 45"/>
          <p:cNvSpPr/>
          <p:nvPr/>
        </p:nvSpPr>
        <p:spPr>
          <a:xfrm>
            <a:off x="18288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47" name="Oval 46"/>
          <p:cNvSpPr/>
          <p:nvPr/>
        </p:nvSpPr>
        <p:spPr>
          <a:xfrm>
            <a:off x="32766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48" name="Oval 47"/>
          <p:cNvSpPr/>
          <p:nvPr/>
        </p:nvSpPr>
        <p:spPr>
          <a:xfrm>
            <a:off x="46482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49" name="Oval 48"/>
          <p:cNvSpPr/>
          <p:nvPr/>
        </p:nvSpPr>
        <p:spPr>
          <a:xfrm>
            <a:off x="56388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50" name="Oval 49"/>
          <p:cNvSpPr/>
          <p:nvPr/>
        </p:nvSpPr>
        <p:spPr>
          <a:xfrm>
            <a:off x="62484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51" name="Oval 50"/>
          <p:cNvSpPr/>
          <p:nvPr/>
        </p:nvSpPr>
        <p:spPr>
          <a:xfrm>
            <a:off x="73914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52" name="Oval 51"/>
          <p:cNvSpPr/>
          <p:nvPr/>
        </p:nvSpPr>
        <p:spPr>
          <a:xfrm>
            <a:off x="8001000" y="4800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3352800" y="762000"/>
            <a:ext cx="1066800" cy="8382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981200" y="2133600"/>
            <a:ext cx="895350" cy="7620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5" idx="3"/>
            <a:endCxn id="19" idx="0"/>
          </p:cNvCxnSpPr>
          <p:nvPr/>
        </p:nvCxnSpPr>
        <p:spPr>
          <a:xfrm flipH="1">
            <a:off x="914400" y="3481388"/>
            <a:ext cx="590550" cy="131921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9" idx="1"/>
            <a:endCxn id="4" idx="5"/>
          </p:cNvCxnSpPr>
          <p:nvPr/>
        </p:nvCxnSpPr>
        <p:spPr>
          <a:xfrm flipH="1" flipV="1">
            <a:off x="5124450" y="814388"/>
            <a:ext cx="876300" cy="80962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49" idx="0"/>
          </p:cNvCxnSpPr>
          <p:nvPr/>
        </p:nvCxnSpPr>
        <p:spPr>
          <a:xfrm flipH="1">
            <a:off x="6096000" y="2209800"/>
            <a:ext cx="209550" cy="7620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0" idx="0"/>
            <a:endCxn id="49" idx="4"/>
          </p:cNvCxnSpPr>
          <p:nvPr/>
        </p:nvCxnSpPr>
        <p:spPr>
          <a:xfrm flipH="1" flipV="1">
            <a:off x="6096000" y="3657600"/>
            <a:ext cx="609600" cy="12192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2" idx="0"/>
            <a:endCxn id="51" idx="5"/>
          </p:cNvCxnSpPr>
          <p:nvPr/>
        </p:nvCxnSpPr>
        <p:spPr>
          <a:xfrm flipH="1" flipV="1">
            <a:off x="8172450" y="3557588"/>
            <a:ext cx="285750" cy="124301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981200" y="3581400"/>
            <a:ext cx="228600" cy="12954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44" idx="0"/>
            <a:endCxn id="11" idx="5"/>
          </p:cNvCxnSpPr>
          <p:nvPr/>
        </p:nvCxnSpPr>
        <p:spPr>
          <a:xfrm flipH="1" flipV="1">
            <a:off x="3448050" y="2109788"/>
            <a:ext cx="971550" cy="86201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4" idx="4"/>
            <a:endCxn id="47" idx="0"/>
          </p:cNvCxnSpPr>
          <p:nvPr/>
        </p:nvCxnSpPr>
        <p:spPr>
          <a:xfrm flipH="1">
            <a:off x="3733800" y="3657600"/>
            <a:ext cx="685800" cy="12192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8" idx="0"/>
            <a:endCxn id="44" idx="4"/>
          </p:cNvCxnSpPr>
          <p:nvPr/>
        </p:nvCxnSpPr>
        <p:spPr>
          <a:xfrm flipH="1" flipV="1">
            <a:off x="4419600" y="3657600"/>
            <a:ext cx="685800" cy="12192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44" idx="3"/>
            <a:endCxn id="19" idx="7"/>
          </p:cNvCxnSpPr>
          <p:nvPr/>
        </p:nvCxnSpPr>
        <p:spPr>
          <a:xfrm flipH="1">
            <a:off x="1238250" y="3557588"/>
            <a:ext cx="2857500" cy="134302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51" idx="3"/>
            <a:endCxn id="47" idx="7"/>
          </p:cNvCxnSpPr>
          <p:nvPr/>
        </p:nvCxnSpPr>
        <p:spPr>
          <a:xfrm flipH="1">
            <a:off x="4057650" y="3557588"/>
            <a:ext cx="3467100" cy="141922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04" name="TextBox 109"/>
          <p:cNvSpPr txBox="1">
            <a:spLocks noChangeArrowheads="1"/>
          </p:cNvSpPr>
          <p:nvPr/>
        </p:nvSpPr>
        <p:spPr bwMode="auto">
          <a:xfrm>
            <a:off x="2819400" y="1447800"/>
            <a:ext cx="83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2</a:t>
            </a:r>
            <a:endParaRPr lang="en-US" sz="3600"/>
          </a:p>
        </p:txBody>
      </p:sp>
      <p:sp>
        <p:nvSpPr>
          <p:cNvPr id="24605" name="TextBox 110"/>
          <p:cNvSpPr txBox="1">
            <a:spLocks noChangeArrowheads="1"/>
          </p:cNvSpPr>
          <p:nvPr/>
        </p:nvSpPr>
        <p:spPr bwMode="auto">
          <a:xfrm>
            <a:off x="1524000" y="2895600"/>
            <a:ext cx="114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3</a:t>
            </a:r>
            <a:endParaRPr lang="en-US" sz="3600"/>
          </a:p>
        </p:txBody>
      </p:sp>
      <p:sp>
        <p:nvSpPr>
          <p:cNvPr id="24606" name="TextBox 111"/>
          <p:cNvSpPr txBox="1">
            <a:spLocks noChangeArrowheads="1"/>
          </p:cNvSpPr>
          <p:nvPr/>
        </p:nvSpPr>
        <p:spPr bwMode="auto">
          <a:xfrm>
            <a:off x="609600" y="4724400"/>
            <a:ext cx="83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4</a:t>
            </a:r>
            <a:endParaRPr lang="en-US" sz="3600"/>
          </a:p>
        </p:txBody>
      </p:sp>
      <p:sp>
        <p:nvSpPr>
          <p:cNvPr id="24607" name="TextBox 112"/>
          <p:cNvSpPr txBox="1">
            <a:spLocks noChangeArrowheads="1"/>
          </p:cNvSpPr>
          <p:nvPr/>
        </p:nvSpPr>
        <p:spPr bwMode="auto">
          <a:xfrm flipH="1">
            <a:off x="1905000" y="4800600"/>
            <a:ext cx="114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10</a:t>
            </a:r>
            <a:endParaRPr lang="en-US" sz="3600"/>
          </a:p>
        </p:txBody>
      </p:sp>
      <p:sp>
        <p:nvSpPr>
          <p:cNvPr id="24608" name="TextBox 113"/>
          <p:cNvSpPr txBox="1">
            <a:spLocks noChangeArrowheads="1"/>
          </p:cNvSpPr>
          <p:nvPr/>
        </p:nvSpPr>
        <p:spPr bwMode="auto">
          <a:xfrm>
            <a:off x="4114800" y="29718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5</a:t>
            </a:r>
            <a:endParaRPr lang="en-US" sz="3600"/>
          </a:p>
        </p:txBody>
      </p:sp>
      <p:sp>
        <p:nvSpPr>
          <p:cNvPr id="24609" name="TextBox 114"/>
          <p:cNvSpPr txBox="1">
            <a:spLocks noChangeArrowheads="1"/>
          </p:cNvSpPr>
          <p:nvPr/>
        </p:nvSpPr>
        <p:spPr bwMode="auto">
          <a:xfrm>
            <a:off x="3429000" y="48006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7</a:t>
            </a:r>
            <a:endParaRPr lang="en-US" sz="3600"/>
          </a:p>
        </p:txBody>
      </p:sp>
      <p:sp>
        <p:nvSpPr>
          <p:cNvPr id="24610" name="TextBox 115"/>
          <p:cNvSpPr txBox="1">
            <a:spLocks noChangeArrowheads="1"/>
          </p:cNvSpPr>
          <p:nvPr/>
        </p:nvSpPr>
        <p:spPr bwMode="auto">
          <a:xfrm>
            <a:off x="4800600" y="4800600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6</a:t>
            </a:r>
            <a:endParaRPr lang="en-US" sz="3600"/>
          </a:p>
        </p:txBody>
      </p:sp>
      <p:sp>
        <p:nvSpPr>
          <p:cNvPr id="24611" name="TextBox 116"/>
          <p:cNvSpPr txBox="1">
            <a:spLocks noChangeArrowheads="1"/>
          </p:cNvSpPr>
          <p:nvPr/>
        </p:nvSpPr>
        <p:spPr bwMode="auto">
          <a:xfrm>
            <a:off x="5943600" y="1447800"/>
            <a:ext cx="114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11</a:t>
            </a:r>
            <a:endParaRPr lang="en-US" sz="3600"/>
          </a:p>
        </p:txBody>
      </p:sp>
      <p:sp>
        <p:nvSpPr>
          <p:cNvPr id="24612" name="TextBox 117"/>
          <p:cNvSpPr txBox="1">
            <a:spLocks noChangeArrowheads="1"/>
          </p:cNvSpPr>
          <p:nvPr/>
        </p:nvSpPr>
        <p:spPr bwMode="auto">
          <a:xfrm>
            <a:off x="5715000" y="29718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12</a:t>
            </a:r>
            <a:endParaRPr lang="en-US" sz="3600"/>
          </a:p>
        </p:txBody>
      </p:sp>
      <p:sp>
        <p:nvSpPr>
          <p:cNvPr id="24613" name="TextBox 118"/>
          <p:cNvSpPr txBox="1">
            <a:spLocks noChangeArrowheads="1"/>
          </p:cNvSpPr>
          <p:nvPr/>
        </p:nvSpPr>
        <p:spPr bwMode="auto">
          <a:xfrm>
            <a:off x="7543800" y="2971800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8</a:t>
            </a:r>
            <a:endParaRPr lang="en-US" sz="3600"/>
          </a:p>
        </p:txBody>
      </p:sp>
      <p:sp>
        <p:nvSpPr>
          <p:cNvPr id="24614" name="TextBox 119"/>
          <p:cNvSpPr txBox="1">
            <a:spLocks noChangeArrowheads="1"/>
          </p:cNvSpPr>
          <p:nvPr/>
        </p:nvSpPr>
        <p:spPr bwMode="auto">
          <a:xfrm>
            <a:off x="6324600" y="4800600"/>
            <a:ext cx="114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13</a:t>
            </a:r>
            <a:endParaRPr lang="en-US" sz="3600"/>
          </a:p>
        </p:txBody>
      </p:sp>
      <p:sp>
        <p:nvSpPr>
          <p:cNvPr id="24615" name="TextBox 120"/>
          <p:cNvSpPr txBox="1">
            <a:spLocks noChangeArrowheads="1"/>
          </p:cNvSpPr>
          <p:nvPr/>
        </p:nvSpPr>
        <p:spPr bwMode="auto">
          <a:xfrm rot="10800000" flipV="1">
            <a:off x="8153400" y="48006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9</a:t>
            </a:r>
            <a:endParaRPr lang="en-US" sz="3600"/>
          </a:p>
        </p:txBody>
      </p:sp>
      <p:cxnSp>
        <p:nvCxnSpPr>
          <p:cNvPr id="137" name="Shape 136"/>
          <p:cNvCxnSpPr>
            <a:stCxn id="4" idx="2"/>
            <a:endCxn id="19" idx="1"/>
          </p:cNvCxnSpPr>
          <p:nvPr/>
        </p:nvCxnSpPr>
        <p:spPr>
          <a:xfrm rot="10800000" flipV="1">
            <a:off x="590550" y="571500"/>
            <a:ext cx="3752850" cy="4329113"/>
          </a:xfrm>
          <a:prstGeom prst="curvedConnector2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500063" y="3000375"/>
            <a:ext cx="28575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                            (3,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0" y="5562600"/>
            <a:ext cx="13573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        (4,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714500" y="5562600"/>
            <a:ext cx="12573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(16,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352800" y="5572125"/>
            <a:ext cx="838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(8,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800600" y="5562600"/>
            <a:ext cx="1371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(6,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324600" y="5562600"/>
            <a:ext cx="1219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(22,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001000" y="5562600"/>
            <a:ext cx="1143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(10,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781800" y="1643063"/>
            <a:ext cx="17192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(20,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419600" y="26670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IN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(5,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8153400" y="2895600"/>
            <a:ext cx="838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(9,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6248400" y="2714625"/>
            <a:ext cx="1538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(21,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cxnSp>
        <p:nvCxnSpPr>
          <p:cNvPr id="157" name="Straight Arrow Connector 156"/>
          <p:cNvCxnSpPr/>
          <p:nvPr/>
        </p:nvCxnSpPr>
        <p:spPr>
          <a:xfrm rot="10800000" flipV="1">
            <a:off x="3352800" y="714375"/>
            <a:ext cx="933450" cy="7334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rot="10800000" flipV="1">
            <a:off x="1828800" y="2133600"/>
            <a:ext cx="838200" cy="685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838200" y="3505200"/>
            <a:ext cx="533400" cy="11430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1371600" y="3657600"/>
            <a:ext cx="2743200" cy="1295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3581400" y="914400"/>
            <a:ext cx="838200" cy="6858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3429000" y="4038600"/>
            <a:ext cx="99060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4038600" y="3505200"/>
            <a:ext cx="3352800" cy="1371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16200000" flipH="1">
            <a:off x="4343400" y="3962400"/>
            <a:ext cx="1066800" cy="609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16200000" flipV="1">
            <a:off x="4229100" y="4076700"/>
            <a:ext cx="914400" cy="5334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6200000" flipH="1">
            <a:off x="7696200" y="4114800"/>
            <a:ext cx="9906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334000" y="838200"/>
            <a:ext cx="685800" cy="609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endCxn id="155" idx="1"/>
          </p:cNvCxnSpPr>
          <p:nvPr/>
        </p:nvCxnSpPr>
        <p:spPr>
          <a:xfrm rot="5400000">
            <a:off x="6018212" y="2516188"/>
            <a:ext cx="612775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16200000" flipH="1">
            <a:off x="5981700" y="4000500"/>
            <a:ext cx="106680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16200000" flipV="1">
            <a:off x="7924800" y="4038600"/>
            <a:ext cx="99060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rot="10800000" flipV="1">
            <a:off x="4267200" y="3657600"/>
            <a:ext cx="3276600" cy="13716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24609" idx="0"/>
          </p:cNvCxnSpPr>
          <p:nvPr/>
        </p:nvCxnSpPr>
        <p:spPr>
          <a:xfrm rot="5400000" flipH="1" flipV="1">
            <a:off x="3695700" y="4152900"/>
            <a:ext cx="838200" cy="4572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10800000" flipV="1">
            <a:off x="1219200" y="3505200"/>
            <a:ext cx="2743200" cy="12954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rot="5400000" flipH="1" flipV="1">
            <a:off x="838200" y="3962400"/>
            <a:ext cx="1066800" cy="4572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flipV="1">
            <a:off x="2209800" y="2286000"/>
            <a:ext cx="685800" cy="6096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rot="16200000" flipV="1">
            <a:off x="5753100" y="4000500"/>
            <a:ext cx="1066800" cy="5334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 rot="5400000" flipH="1" flipV="1">
            <a:off x="5791200" y="2514600"/>
            <a:ext cx="609600" cy="1524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 rot="10800000">
            <a:off x="5029200" y="914400"/>
            <a:ext cx="762000" cy="6858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rot="16200000" flipH="1">
            <a:off x="1409700" y="4152900"/>
            <a:ext cx="1219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rot="16200000" flipV="1">
            <a:off x="1562100" y="4076700"/>
            <a:ext cx="121920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52" name="Footer Placeholder 7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214813" y="285750"/>
            <a:ext cx="1571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                (1,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786063" y="1571625"/>
            <a:ext cx="12858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            (2,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72063" y="5572125"/>
            <a:ext cx="1143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7)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8286750" y="5572125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+mn-ea"/>
              </a:rPr>
              <a:t>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11)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858125" y="2928938"/>
            <a:ext cx="11430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+mn-ea"/>
              </a:rPr>
              <a:t>       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12)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500438" y="5572125"/>
            <a:ext cx="92868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 13)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071938" y="2643188"/>
            <a:ext cx="12144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         14)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28688" y="5572125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15)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571750" y="3000375"/>
            <a:ext cx="14287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18)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143125" y="5572125"/>
            <a:ext cx="857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17)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429000" y="1571625"/>
            <a:ext cx="12858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      19)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6429375" y="5572125"/>
            <a:ext cx="13573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    23)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572250" y="2714625"/>
            <a:ext cx="13573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 24)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143750" y="1643063"/>
            <a:ext cx="14287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25)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500688" y="285750"/>
            <a:ext cx="10715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 26)</a:t>
            </a:r>
          </a:p>
        </p:txBody>
      </p:sp>
    </p:spTree>
    <p:extLst>
      <p:ext uri="{BB962C8B-B14F-4D97-AF65-F5344CB8AC3E}">
        <p14:creationId xmlns:p14="http://schemas.microsoft.com/office/powerpoint/2010/main" val="372189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343400" y="228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dirty="0">
                <a:solidFill>
                  <a:schemeClr val="tx1"/>
                </a:solidFill>
              </a:rPr>
              <a:t>u</a:t>
            </a:r>
            <a:r>
              <a:rPr lang="en-US" sz="3600" baseline="-25000" dirty="0">
                <a:solidFill>
                  <a:schemeClr val="tx1"/>
                </a:solidFill>
              </a:rPr>
              <a:t>1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67000" y="15240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15" name="Oval 14"/>
          <p:cNvSpPr/>
          <p:nvPr/>
        </p:nvSpPr>
        <p:spPr>
          <a:xfrm>
            <a:off x="1371600" y="2895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19" name="Oval 18"/>
          <p:cNvSpPr/>
          <p:nvPr/>
        </p:nvSpPr>
        <p:spPr>
          <a:xfrm>
            <a:off x="457200" y="4800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39" name="Oval 38"/>
          <p:cNvSpPr/>
          <p:nvPr/>
        </p:nvSpPr>
        <p:spPr>
          <a:xfrm>
            <a:off x="5867400" y="15240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44" name="Oval 43"/>
          <p:cNvSpPr/>
          <p:nvPr/>
        </p:nvSpPr>
        <p:spPr>
          <a:xfrm>
            <a:off x="39624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46" name="Oval 45"/>
          <p:cNvSpPr/>
          <p:nvPr/>
        </p:nvSpPr>
        <p:spPr>
          <a:xfrm>
            <a:off x="18288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47" name="Oval 46"/>
          <p:cNvSpPr/>
          <p:nvPr/>
        </p:nvSpPr>
        <p:spPr>
          <a:xfrm>
            <a:off x="32766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48" name="Oval 47"/>
          <p:cNvSpPr/>
          <p:nvPr/>
        </p:nvSpPr>
        <p:spPr>
          <a:xfrm>
            <a:off x="46482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49" name="Oval 48"/>
          <p:cNvSpPr/>
          <p:nvPr/>
        </p:nvSpPr>
        <p:spPr>
          <a:xfrm>
            <a:off x="56388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50" name="Oval 49"/>
          <p:cNvSpPr/>
          <p:nvPr/>
        </p:nvSpPr>
        <p:spPr>
          <a:xfrm>
            <a:off x="62484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51" name="Oval 50"/>
          <p:cNvSpPr/>
          <p:nvPr/>
        </p:nvSpPr>
        <p:spPr>
          <a:xfrm>
            <a:off x="73914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52" name="Oval 51"/>
          <p:cNvSpPr/>
          <p:nvPr/>
        </p:nvSpPr>
        <p:spPr>
          <a:xfrm>
            <a:off x="8001000" y="4800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3352800" y="762000"/>
            <a:ext cx="1066800" cy="8382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981200" y="2133600"/>
            <a:ext cx="895350" cy="7620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5" idx="3"/>
            <a:endCxn id="19" idx="0"/>
          </p:cNvCxnSpPr>
          <p:nvPr/>
        </p:nvCxnSpPr>
        <p:spPr>
          <a:xfrm flipH="1">
            <a:off x="914400" y="3481388"/>
            <a:ext cx="590550" cy="131921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9" idx="1"/>
            <a:endCxn id="4" idx="5"/>
          </p:cNvCxnSpPr>
          <p:nvPr/>
        </p:nvCxnSpPr>
        <p:spPr>
          <a:xfrm flipH="1" flipV="1">
            <a:off x="5124450" y="814388"/>
            <a:ext cx="876300" cy="80962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endCxn id="49" idx="0"/>
          </p:cNvCxnSpPr>
          <p:nvPr/>
        </p:nvCxnSpPr>
        <p:spPr>
          <a:xfrm flipH="1">
            <a:off x="6096000" y="2209800"/>
            <a:ext cx="209550" cy="7620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0" idx="0"/>
            <a:endCxn id="49" idx="4"/>
          </p:cNvCxnSpPr>
          <p:nvPr/>
        </p:nvCxnSpPr>
        <p:spPr>
          <a:xfrm flipH="1" flipV="1">
            <a:off x="6096000" y="3657600"/>
            <a:ext cx="609600" cy="12192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2" idx="0"/>
            <a:endCxn id="51" idx="5"/>
          </p:cNvCxnSpPr>
          <p:nvPr/>
        </p:nvCxnSpPr>
        <p:spPr>
          <a:xfrm flipH="1" flipV="1">
            <a:off x="8172450" y="3557588"/>
            <a:ext cx="285750" cy="124301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981200" y="3581400"/>
            <a:ext cx="228600" cy="12954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44" idx="0"/>
            <a:endCxn id="11" idx="5"/>
          </p:cNvCxnSpPr>
          <p:nvPr/>
        </p:nvCxnSpPr>
        <p:spPr>
          <a:xfrm flipH="1" flipV="1">
            <a:off x="3448050" y="2109788"/>
            <a:ext cx="971550" cy="86201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44" idx="4"/>
            <a:endCxn id="47" idx="0"/>
          </p:cNvCxnSpPr>
          <p:nvPr/>
        </p:nvCxnSpPr>
        <p:spPr>
          <a:xfrm flipH="1">
            <a:off x="3733800" y="3657600"/>
            <a:ext cx="685800" cy="12192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8" idx="0"/>
            <a:endCxn id="44" idx="4"/>
          </p:cNvCxnSpPr>
          <p:nvPr/>
        </p:nvCxnSpPr>
        <p:spPr>
          <a:xfrm flipH="1" flipV="1">
            <a:off x="4419600" y="3657600"/>
            <a:ext cx="685800" cy="12192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44" idx="3"/>
            <a:endCxn id="19" idx="7"/>
          </p:cNvCxnSpPr>
          <p:nvPr/>
        </p:nvCxnSpPr>
        <p:spPr>
          <a:xfrm flipH="1">
            <a:off x="1238250" y="3557588"/>
            <a:ext cx="2857500" cy="134302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51" idx="3"/>
            <a:endCxn id="47" idx="7"/>
          </p:cNvCxnSpPr>
          <p:nvPr/>
        </p:nvCxnSpPr>
        <p:spPr>
          <a:xfrm flipH="1">
            <a:off x="4057650" y="3557588"/>
            <a:ext cx="3467100" cy="141922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8" name="TextBox 109"/>
          <p:cNvSpPr txBox="1">
            <a:spLocks noChangeArrowheads="1"/>
          </p:cNvSpPr>
          <p:nvPr/>
        </p:nvSpPr>
        <p:spPr bwMode="auto">
          <a:xfrm>
            <a:off x="2819400" y="1447800"/>
            <a:ext cx="83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2</a:t>
            </a:r>
            <a:endParaRPr lang="en-US" sz="3600"/>
          </a:p>
        </p:txBody>
      </p:sp>
      <p:sp>
        <p:nvSpPr>
          <p:cNvPr id="25629" name="TextBox 110"/>
          <p:cNvSpPr txBox="1">
            <a:spLocks noChangeArrowheads="1"/>
          </p:cNvSpPr>
          <p:nvPr/>
        </p:nvSpPr>
        <p:spPr bwMode="auto">
          <a:xfrm>
            <a:off x="1524000" y="2895600"/>
            <a:ext cx="114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3</a:t>
            </a:r>
            <a:endParaRPr lang="en-US" sz="3600"/>
          </a:p>
        </p:txBody>
      </p:sp>
      <p:sp>
        <p:nvSpPr>
          <p:cNvPr id="25630" name="TextBox 111"/>
          <p:cNvSpPr txBox="1">
            <a:spLocks noChangeArrowheads="1"/>
          </p:cNvSpPr>
          <p:nvPr/>
        </p:nvSpPr>
        <p:spPr bwMode="auto">
          <a:xfrm>
            <a:off x="609600" y="4724400"/>
            <a:ext cx="83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4</a:t>
            </a:r>
            <a:endParaRPr lang="en-US" sz="3600"/>
          </a:p>
        </p:txBody>
      </p:sp>
      <p:sp>
        <p:nvSpPr>
          <p:cNvPr id="25631" name="TextBox 112"/>
          <p:cNvSpPr txBox="1">
            <a:spLocks noChangeArrowheads="1"/>
          </p:cNvSpPr>
          <p:nvPr/>
        </p:nvSpPr>
        <p:spPr bwMode="auto">
          <a:xfrm flipH="1">
            <a:off x="1905000" y="4800600"/>
            <a:ext cx="114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10</a:t>
            </a:r>
            <a:endParaRPr lang="en-US" sz="3600"/>
          </a:p>
        </p:txBody>
      </p:sp>
      <p:sp>
        <p:nvSpPr>
          <p:cNvPr id="25632" name="TextBox 113"/>
          <p:cNvSpPr txBox="1">
            <a:spLocks noChangeArrowheads="1"/>
          </p:cNvSpPr>
          <p:nvPr/>
        </p:nvSpPr>
        <p:spPr bwMode="auto">
          <a:xfrm>
            <a:off x="4114800" y="29718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5</a:t>
            </a:r>
            <a:endParaRPr lang="en-US" sz="3600"/>
          </a:p>
        </p:txBody>
      </p:sp>
      <p:sp>
        <p:nvSpPr>
          <p:cNvPr id="25633" name="TextBox 114"/>
          <p:cNvSpPr txBox="1">
            <a:spLocks noChangeArrowheads="1"/>
          </p:cNvSpPr>
          <p:nvPr/>
        </p:nvSpPr>
        <p:spPr bwMode="auto">
          <a:xfrm>
            <a:off x="3429000" y="4800600"/>
            <a:ext cx="914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7</a:t>
            </a:r>
            <a:endParaRPr lang="en-US" sz="3600"/>
          </a:p>
        </p:txBody>
      </p:sp>
      <p:sp>
        <p:nvSpPr>
          <p:cNvPr id="25634" name="TextBox 115"/>
          <p:cNvSpPr txBox="1">
            <a:spLocks noChangeArrowheads="1"/>
          </p:cNvSpPr>
          <p:nvPr/>
        </p:nvSpPr>
        <p:spPr bwMode="auto">
          <a:xfrm>
            <a:off x="4800600" y="4800600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6</a:t>
            </a:r>
            <a:endParaRPr lang="en-US" sz="3600"/>
          </a:p>
        </p:txBody>
      </p:sp>
      <p:sp>
        <p:nvSpPr>
          <p:cNvPr id="25635" name="TextBox 116"/>
          <p:cNvSpPr txBox="1">
            <a:spLocks noChangeArrowheads="1"/>
          </p:cNvSpPr>
          <p:nvPr/>
        </p:nvSpPr>
        <p:spPr bwMode="auto">
          <a:xfrm>
            <a:off x="5943600" y="1447800"/>
            <a:ext cx="114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11</a:t>
            </a:r>
            <a:endParaRPr lang="en-US" sz="3600"/>
          </a:p>
        </p:txBody>
      </p:sp>
      <p:sp>
        <p:nvSpPr>
          <p:cNvPr id="25636" name="TextBox 117"/>
          <p:cNvSpPr txBox="1">
            <a:spLocks noChangeArrowheads="1"/>
          </p:cNvSpPr>
          <p:nvPr/>
        </p:nvSpPr>
        <p:spPr bwMode="auto">
          <a:xfrm>
            <a:off x="5715000" y="29718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12</a:t>
            </a:r>
            <a:endParaRPr lang="en-US" sz="3600"/>
          </a:p>
        </p:txBody>
      </p:sp>
      <p:sp>
        <p:nvSpPr>
          <p:cNvPr id="25637" name="TextBox 118"/>
          <p:cNvSpPr txBox="1">
            <a:spLocks noChangeArrowheads="1"/>
          </p:cNvSpPr>
          <p:nvPr/>
        </p:nvSpPr>
        <p:spPr bwMode="auto">
          <a:xfrm>
            <a:off x="7543800" y="2971800"/>
            <a:ext cx="99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8</a:t>
            </a:r>
            <a:endParaRPr lang="en-US" sz="3600"/>
          </a:p>
        </p:txBody>
      </p:sp>
      <p:sp>
        <p:nvSpPr>
          <p:cNvPr id="25638" name="TextBox 119"/>
          <p:cNvSpPr txBox="1">
            <a:spLocks noChangeArrowheads="1"/>
          </p:cNvSpPr>
          <p:nvPr/>
        </p:nvSpPr>
        <p:spPr bwMode="auto">
          <a:xfrm>
            <a:off x="6324600" y="4800600"/>
            <a:ext cx="114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13</a:t>
            </a:r>
            <a:endParaRPr lang="en-US" sz="3600"/>
          </a:p>
        </p:txBody>
      </p:sp>
      <p:sp>
        <p:nvSpPr>
          <p:cNvPr id="25639" name="TextBox 120"/>
          <p:cNvSpPr txBox="1">
            <a:spLocks noChangeArrowheads="1"/>
          </p:cNvSpPr>
          <p:nvPr/>
        </p:nvSpPr>
        <p:spPr bwMode="auto">
          <a:xfrm rot="10800000" flipV="1">
            <a:off x="8153400" y="48006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/>
              <a:t>u</a:t>
            </a:r>
            <a:r>
              <a:rPr lang="en-US" sz="3600" baseline="-25000"/>
              <a:t>9</a:t>
            </a:r>
            <a:endParaRPr lang="en-US" sz="3600"/>
          </a:p>
        </p:txBody>
      </p:sp>
      <p:cxnSp>
        <p:nvCxnSpPr>
          <p:cNvPr id="137" name="Shape 136"/>
          <p:cNvCxnSpPr>
            <a:stCxn id="4" idx="2"/>
            <a:endCxn id="19" idx="1"/>
          </p:cNvCxnSpPr>
          <p:nvPr/>
        </p:nvCxnSpPr>
        <p:spPr>
          <a:xfrm rot="10800000" flipV="1">
            <a:off x="590550" y="571500"/>
            <a:ext cx="3752850" cy="4329113"/>
          </a:xfrm>
          <a:prstGeom prst="curvedConnector2">
            <a:avLst/>
          </a:prstGeom>
          <a:ln w="22225">
            <a:solidFill>
              <a:srgbClr val="1C14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5257800" y="228600"/>
            <a:ext cx="1066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(1,26)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581400" y="1600200"/>
            <a:ext cx="838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(2,19)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286000" y="2971800"/>
            <a:ext cx="838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(3,18)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381000" y="5562600"/>
            <a:ext cx="8778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(4,15)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828800" y="5562600"/>
            <a:ext cx="1143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(16,17)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352800" y="5562600"/>
            <a:ext cx="838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(8,13)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4800600" y="5562600"/>
            <a:ext cx="1371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(6,7)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324600" y="5562600"/>
            <a:ext cx="1219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(22,23)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8001000" y="5562600"/>
            <a:ext cx="1143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(10,11)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781800" y="1676400"/>
            <a:ext cx="990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(20,25)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419600" y="26670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(5,14)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153400" y="2895600"/>
            <a:ext cx="838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(9,12)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6248400" y="2743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(21,24)</a:t>
            </a:r>
            <a:endParaRPr lang="en-IN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cxnSp>
        <p:nvCxnSpPr>
          <p:cNvPr id="157" name="Straight Arrow Connector 156"/>
          <p:cNvCxnSpPr/>
          <p:nvPr/>
        </p:nvCxnSpPr>
        <p:spPr>
          <a:xfrm rot="10800000" flipV="1">
            <a:off x="3352800" y="714375"/>
            <a:ext cx="933450" cy="7334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rot="10800000" flipV="1">
            <a:off x="1828800" y="2133600"/>
            <a:ext cx="838200" cy="685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838200" y="3505200"/>
            <a:ext cx="533400" cy="11430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1371600" y="3657600"/>
            <a:ext cx="2743200" cy="1295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3581400" y="914400"/>
            <a:ext cx="838200" cy="6858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3429000" y="4038600"/>
            <a:ext cx="99060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4038600" y="3505200"/>
            <a:ext cx="3352800" cy="1371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16200000" flipH="1">
            <a:off x="4343400" y="3962400"/>
            <a:ext cx="1066800" cy="609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16200000" flipV="1">
            <a:off x="4229100" y="4076700"/>
            <a:ext cx="914400" cy="5334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6200000" flipH="1">
            <a:off x="7696200" y="4114800"/>
            <a:ext cx="9906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334000" y="838200"/>
            <a:ext cx="685800" cy="609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endCxn id="155" idx="1"/>
          </p:cNvCxnSpPr>
          <p:nvPr/>
        </p:nvCxnSpPr>
        <p:spPr>
          <a:xfrm rot="5400000">
            <a:off x="6003925" y="2530475"/>
            <a:ext cx="64135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16200000" flipH="1">
            <a:off x="5981700" y="4000500"/>
            <a:ext cx="1066800" cy="533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rot="16200000" flipV="1">
            <a:off x="7924800" y="4038600"/>
            <a:ext cx="99060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rot="10800000" flipV="1">
            <a:off x="4267200" y="3657600"/>
            <a:ext cx="3276600" cy="13716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25633" idx="0"/>
          </p:cNvCxnSpPr>
          <p:nvPr/>
        </p:nvCxnSpPr>
        <p:spPr>
          <a:xfrm rot="5400000" flipH="1" flipV="1">
            <a:off x="3695700" y="4152900"/>
            <a:ext cx="838200" cy="4572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10800000" flipV="1">
            <a:off x="1219200" y="3505200"/>
            <a:ext cx="2743200" cy="12954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rot="5400000" flipH="1" flipV="1">
            <a:off x="838200" y="3962400"/>
            <a:ext cx="1066800" cy="4572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flipV="1">
            <a:off x="2209800" y="2286000"/>
            <a:ext cx="685800" cy="6096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rot="16200000" flipV="1">
            <a:off x="5753100" y="4000500"/>
            <a:ext cx="1066800" cy="5334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 rot="5400000" flipH="1" flipV="1">
            <a:off x="5791200" y="2514600"/>
            <a:ext cx="609600" cy="1524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/>
          <p:cNvCxnSpPr/>
          <p:nvPr/>
        </p:nvCxnSpPr>
        <p:spPr>
          <a:xfrm rot="10800000">
            <a:off x="5029200" y="914400"/>
            <a:ext cx="762000" cy="6858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 rot="16200000" flipH="1">
            <a:off x="1409700" y="4152900"/>
            <a:ext cx="12192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rot="16200000" flipV="1">
            <a:off x="1562100" y="4076700"/>
            <a:ext cx="121920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78" name="Footer Placeholder 7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</p:txBody>
      </p:sp>
      <p:sp>
        <p:nvSpPr>
          <p:cNvPr id="25679" name="TextBox 78"/>
          <p:cNvSpPr txBox="1">
            <a:spLocks noChangeArrowheads="1"/>
          </p:cNvSpPr>
          <p:nvPr/>
        </p:nvSpPr>
        <p:spPr bwMode="auto">
          <a:xfrm>
            <a:off x="785813" y="285750"/>
            <a:ext cx="3786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  <a:cs typeface="Calibri" charset="0"/>
              </a:rPr>
              <a:t>Back edge (u</a:t>
            </a:r>
            <a:r>
              <a:rPr lang="en-US" baseline="-25000">
                <a:latin typeface="Calibri" charset="0"/>
                <a:cs typeface="Calibri" charset="0"/>
              </a:rPr>
              <a:t>4, </a:t>
            </a:r>
            <a:r>
              <a:rPr lang="en-US">
                <a:latin typeface="Calibri" charset="0"/>
                <a:cs typeface="Calibri" charset="0"/>
              </a:rPr>
              <a:t>u</a:t>
            </a:r>
            <a:r>
              <a:rPr lang="en-US" baseline="-25000">
                <a:latin typeface="Calibri" charset="0"/>
                <a:cs typeface="Calibri" charset="0"/>
              </a:rPr>
              <a:t>1</a:t>
            </a:r>
            <a:r>
              <a:rPr lang="en-US">
                <a:latin typeface="Calibri" charset="0"/>
                <a:cs typeface="Calibri" charset="0"/>
              </a:rPr>
              <a:t>)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6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678362"/>
          </a:xfrm>
        </p:spPr>
        <p:txBody>
          <a:bodyPr/>
          <a:lstStyle/>
          <a:p>
            <a:r>
              <a:rPr lang="en-US" sz="4700">
                <a:latin typeface="Calibri" charset="0"/>
                <a:cs typeface="Arial" charset="0"/>
              </a:rPr>
              <a:t>Depth first search on a directed graph</a:t>
            </a:r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</p:txBody>
      </p:sp>
    </p:spTree>
    <p:extLst>
      <p:ext uri="{BB962C8B-B14F-4D97-AF65-F5344CB8AC3E}">
        <p14:creationId xmlns:p14="http://schemas.microsoft.com/office/powerpoint/2010/main" val="1031094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Graph Traversal</a:t>
            </a:r>
          </a:p>
          <a:p>
            <a:pPr marL="0" indent="0" algn="ctr">
              <a:buNone/>
            </a:pPr>
            <a:r>
              <a:rPr lang="en-US" dirty="0" smtClean="0"/>
              <a:t>Breadth First Search, DFS  and their 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Thanks: Meghna 22 and Mrityunjaya 23 (MCA 202)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276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343400" y="228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</a:rPr>
              <a:t>1</a:t>
            </a:r>
            <a:endParaRPr lang="en-IN" sz="3600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67000" y="15240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71600" y="2895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57200" y="4800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867400" y="15240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624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18288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32766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6482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6388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2484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73914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8001000" y="4800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solidFill>
                <a:prstClr val="white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819400" y="1447800"/>
            <a:ext cx="838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2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524000" y="2895600"/>
            <a:ext cx="1143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3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09600" y="4724400"/>
            <a:ext cx="838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4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3" name="TextBox 112"/>
          <p:cNvSpPr txBox="1"/>
          <p:nvPr/>
        </p:nvSpPr>
        <p:spPr>
          <a:xfrm flipH="1">
            <a:off x="1905000" y="4800600"/>
            <a:ext cx="1143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10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114800" y="2971800"/>
            <a:ext cx="1219200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5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429000" y="4800600"/>
            <a:ext cx="914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7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800600" y="4800600"/>
            <a:ext cx="990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6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943600" y="1447800"/>
            <a:ext cx="1143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11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5715000" y="2971800"/>
            <a:ext cx="1371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12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543800" y="2971800"/>
            <a:ext cx="990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8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324600" y="4800600"/>
            <a:ext cx="1143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13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1" name="TextBox 120"/>
          <p:cNvSpPr txBox="1"/>
          <p:nvPr/>
        </p:nvSpPr>
        <p:spPr>
          <a:xfrm rot="10800000" flipV="1">
            <a:off x="8153400" y="4800600"/>
            <a:ext cx="1371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36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9</a:t>
            </a:r>
            <a:endParaRPr lang="en-IN" sz="3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7675" name="Footer Placeholder 41"/>
          <p:cNvSpPr>
            <a:spLocks noGrp="1"/>
          </p:cNvSpPr>
          <p:nvPr>
            <p:ph type="ftr" sz="quarter" idx="11"/>
          </p:nvPr>
        </p:nvSpPr>
        <p:spPr>
          <a:xfrm>
            <a:off x="3124200" y="6308725"/>
            <a:ext cx="2887663" cy="412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  <a:p>
            <a:pPr eaLnBrk="1" hangingPunct="1"/>
            <a:endParaRPr lang="en-US"/>
          </a:p>
        </p:txBody>
      </p:sp>
      <p:cxnSp>
        <p:nvCxnSpPr>
          <p:cNvPr id="43" name="Straight Arrow Connector 42"/>
          <p:cNvCxnSpPr>
            <a:stCxn id="4" idx="3"/>
            <a:endCxn id="11" idx="7"/>
          </p:cNvCxnSpPr>
          <p:nvPr/>
        </p:nvCxnSpPr>
        <p:spPr>
          <a:xfrm rot="5400000">
            <a:off x="3557587" y="704851"/>
            <a:ext cx="809625" cy="102870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1" idx="3"/>
            <a:endCxn id="111" idx="0"/>
          </p:cNvCxnSpPr>
          <p:nvPr/>
        </p:nvCxnSpPr>
        <p:spPr>
          <a:xfrm rot="5400000">
            <a:off x="2055019" y="2150269"/>
            <a:ext cx="785812" cy="70485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571500" y="3857626"/>
            <a:ext cx="1285875" cy="57150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11" idx="2"/>
          </p:cNvCxnSpPr>
          <p:nvPr/>
        </p:nvCxnSpPr>
        <p:spPr>
          <a:xfrm rot="16200000" flipH="1">
            <a:off x="1568450" y="4068763"/>
            <a:ext cx="1316037" cy="26193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H="1">
            <a:off x="3393281" y="2107407"/>
            <a:ext cx="1000125" cy="785812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5"/>
          </p:cNvCxnSpPr>
          <p:nvPr/>
        </p:nvCxnSpPr>
        <p:spPr>
          <a:xfrm rot="16200000" flipH="1">
            <a:off x="5255419" y="683419"/>
            <a:ext cx="757237" cy="101917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9" idx="4"/>
          </p:cNvCxnSpPr>
          <p:nvPr/>
        </p:nvCxnSpPr>
        <p:spPr>
          <a:xfrm rot="5400000">
            <a:off x="5767387" y="2443163"/>
            <a:ext cx="790575" cy="32385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786563" y="2000250"/>
            <a:ext cx="1071562" cy="10001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19" idx="7"/>
          </p:cNvCxnSpPr>
          <p:nvPr/>
        </p:nvCxnSpPr>
        <p:spPr>
          <a:xfrm rot="10800000" flipV="1">
            <a:off x="1238250" y="3429000"/>
            <a:ext cx="2762250" cy="147161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115" idx="0"/>
          </p:cNvCxnSpPr>
          <p:nvPr/>
        </p:nvCxnSpPr>
        <p:spPr>
          <a:xfrm rot="5400000">
            <a:off x="3471863" y="4057650"/>
            <a:ext cx="1157287" cy="32861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114" idx="2"/>
          </p:cNvCxnSpPr>
          <p:nvPr/>
        </p:nvCxnSpPr>
        <p:spPr>
          <a:xfrm rot="16200000" flipH="1">
            <a:off x="4349750" y="3992563"/>
            <a:ext cx="1239837" cy="49053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6200000" flipH="1">
            <a:off x="5893594" y="4036219"/>
            <a:ext cx="1214437" cy="4286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119" idx="2"/>
          </p:cNvCxnSpPr>
          <p:nvPr/>
        </p:nvCxnSpPr>
        <p:spPr>
          <a:xfrm rot="16200000" flipH="1">
            <a:off x="7685882" y="3971131"/>
            <a:ext cx="1168400" cy="4619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47" idx="7"/>
          </p:cNvCxnSpPr>
          <p:nvPr/>
        </p:nvCxnSpPr>
        <p:spPr>
          <a:xfrm rot="10800000" flipV="1">
            <a:off x="4057650" y="3571875"/>
            <a:ext cx="3443288" cy="140493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hape 62"/>
          <p:cNvCxnSpPr/>
          <p:nvPr/>
        </p:nvCxnSpPr>
        <p:spPr>
          <a:xfrm rot="10800000" flipV="1">
            <a:off x="590550" y="571500"/>
            <a:ext cx="3752850" cy="4329113"/>
          </a:xfrm>
          <a:prstGeom prst="curvedConnector2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28625" y="4786313"/>
            <a:ext cx="214313" cy="71437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 flipH="1" flipV="1">
            <a:off x="535782" y="4679156"/>
            <a:ext cx="214312" cy="14287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endCxn id="4" idx="4"/>
          </p:cNvCxnSpPr>
          <p:nvPr/>
        </p:nvCxnSpPr>
        <p:spPr>
          <a:xfrm rot="16200000" flipV="1">
            <a:off x="4143375" y="1571625"/>
            <a:ext cx="2228850" cy="91440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1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343400" y="228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</a:rPr>
              <a:t>1</a:t>
            </a:r>
            <a:endParaRPr lang="en-IN" sz="2800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67000" y="15240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71600" y="2895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57200" y="4800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>
              <a:solidFill>
                <a:prstClr val="white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867400" y="15240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9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624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6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18288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5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2766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>
              <a:solidFill>
                <a:prstClr val="white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6482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8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6388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10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2484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11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73914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12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8001000" y="4800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13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819400" y="1447800"/>
            <a:ext cx="83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2</a:t>
            </a: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524000" y="2895600"/>
            <a:ext cx="1143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3</a:t>
            </a: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09600" y="4724400"/>
            <a:ext cx="83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4</a:t>
            </a: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429000" y="4800600"/>
            <a:ext cx="914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7</a:t>
            </a: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943600" y="1447800"/>
            <a:ext cx="1143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8692" name="Footer Placeholder 41"/>
          <p:cNvSpPr>
            <a:spLocks noGrp="1"/>
          </p:cNvSpPr>
          <p:nvPr>
            <p:ph type="ftr" sz="quarter" idx="11"/>
          </p:nvPr>
        </p:nvSpPr>
        <p:spPr>
          <a:xfrm>
            <a:off x="3214688" y="6308725"/>
            <a:ext cx="2928937" cy="549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  <a:p>
            <a:pPr eaLnBrk="1" hangingPunct="1"/>
            <a:endParaRPr lang="en-US" sz="2800"/>
          </a:p>
        </p:txBody>
      </p:sp>
      <p:cxnSp>
        <p:nvCxnSpPr>
          <p:cNvPr id="43" name="Straight Arrow Connector 42"/>
          <p:cNvCxnSpPr>
            <a:stCxn id="4" idx="3"/>
            <a:endCxn id="11" idx="7"/>
          </p:cNvCxnSpPr>
          <p:nvPr/>
        </p:nvCxnSpPr>
        <p:spPr>
          <a:xfrm rot="5400000">
            <a:off x="3557587" y="704851"/>
            <a:ext cx="809625" cy="102870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1" idx="3"/>
            <a:endCxn id="111" idx="0"/>
          </p:cNvCxnSpPr>
          <p:nvPr/>
        </p:nvCxnSpPr>
        <p:spPr>
          <a:xfrm rot="5400000">
            <a:off x="2055019" y="2150269"/>
            <a:ext cx="785812" cy="70485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571500" y="3857626"/>
            <a:ext cx="1285875" cy="57150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5" idx="5"/>
          </p:cNvCxnSpPr>
          <p:nvPr/>
        </p:nvCxnSpPr>
        <p:spPr>
          <a:xfrm rot="16200000" flipH="1">
            <a:off x="1566863" y="4067175"/>
            <a:ext cx="1376362" cy="20478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H="1">
            <a:off x="3393281" y="2107407"/>
            <a:ext cx="1000125" cy="785812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5"/>
          </p:cNvCxnSpPr>
          <p:nvPr/>
        </p:nvCxnSpPr>
        <p:spPr>
          <a:xfrm rot="16200000" flipH="1">
            <a:off x="5255419" y="683419"/>
            <a:ext cx="757237" cy="101917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9" idx="4"/>
          </p:cNvCxnSpPr>
          <p:nvPr/>
        </p:nvCxnSpPr>
        <p:spPr>
          <a:xfrm rot="5400000">
            <a:off x="5767387" y="2443163"/>
            <a:ext cx="790575" cy="32385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786563" y="2000250"/>
            <a:ext cx="1071562" cy="10001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19" idx="7"/>
          </p:cNvCxnSpPr>
          <p:nvPr/>
        </p:nvCxnSpPr>
        <p:spPr>
          <a:xfrm rot="10800000" flipV="1">
            <a:off x="1238250" y="3429000"/>
            <a:ext cx="2762250" cy="147161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115" idx="0"/>
          </p:cNvCxnSpPr>
          <p:nvPr/>
        </p:nvCxnSpPr>
        <p:spPr>
          <a:xfrm rot="5400000">
            <a:off x="3471863" y="4057650"/>
            <a:ext cx="1157287" cy="32861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6200000" flipH="1">
            <a:off x="4349750" y="3992563"/>
            <a:ext cx="1239837" cy="49053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6200000" flipH="1">
            <a:off x="5893594" y="4036219"/>
            <a:ext cx="1214437" cy="4286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6200000" flipH="1">
            <a:off x="7685882" y="3971131"/>
            <a:ext cx="1168400" cy="4619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47" idx="7"/>
          </p:cNvCxnSpPr>
          <p:nvPr/>
        </p:nvCxnSpPr>
        <p:spPr>
          <a:xfrm rot="10800000" flipV="1">
            <a:off x="4057650" y="3571875"/>
            <a:ext cx="3443288" cy="140493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7" name="Rectangle 53"/>
          <p:cNvSpPr>
            <a:spLocks noChangeArrowheads="1"/>
          </p:cNvSpPr>
          <p:nvPr/>
        </p:nvSpPr>
        <p:spPr bwMode="auto">
          <a:xfrm>
            <a:off x="4340225" y="1571625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80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rot="10800000" flipV="1">
            <a:off x="3429000" y="785813"/>
            <a:ext cx="857250" cy="64293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1928813" y="2071688"/>
            <a:ext cx="714375" cy="71437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428625" y="3857626"/>
            <a:ext cx="1285875" cy="5715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 flipH="1" flipV="1">
            <a:off x="857251" y="3929062"/>
            <a:ext cx="1071562" cy="50006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6200000" flipH="1">
            <a:off x="1535907" y="4107656"/>
            <a:ext cx="1143000" cy="2143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16200000" flipV="1">
            <a:off x="1750219" y="4107656"/>
            <a:ext cx="1285875" cy="21431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2250281" y="2321719"/>
            <a:ext cx="642938" cy="5715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16200000" flipH="1">
            <a:off x="3429000" y="2286001"/>
            <a:ext cx="714375" cy="5715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>
            <a:off x="3321844" y="4036219"/>
            <a:ext cx="1143000" cy="3571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 flipH="1" flipV="1">
            <a:off x="3643312" y="4143376"/>
            <a:ext cx="1000125" cy="28575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endCxn id="48" idx="0"/>
          </p:cNvCxnSpPr>
          <p:nvPr/>
        </p:nvCxnSpPr>
        <p:spPr>
          <a:xfrm rot="16200000" flipH="1">
            <a:off x="4329113" y="4100513"/>
            <a:ext cx="1090612" cy="4619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16200000" flipV="1">
            <a:off x="4536282" y="3964781"/>
            <a:ext cx="1071562" cy="42862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6200000" flipV="1">
            <a:off x="3571876" y="2071687"/>
            <a:ext cx="857250" cy="7143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10" idx="3"/>
          </p:cNvCxnSpPr>
          <p:nvPr/>
        </p:nvCxnSpPr>
        <p:spPr>
          <a:xfrm flipV="1">
            <a:off x="3657600" y="1000125"/>
            <a:ext cx="771525" cy="70961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5143500" y="1000125"/>
            <a:ext cx="785813" cy="5715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5400000">
            <a:off x="5679281" y="2464594"/>
            <a:ext cx="642938" cy="2857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rot="16200000" flipH="1">
            <a:off x="5893594" y="4107657"/>
            <a:ext cx="1000125" cy="35718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16200000" flipV="1">
            <a:off x="6072188" y="4000500"/>
            <a:ext cx="1143000" cy="42862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5400000" flipH="1" flipV="1">
            <a:off x="6000750" y="2500313"/>
            <a:ext cx="642938" cy="21431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6786563" y="2143125"/>
            <a:ext cx="857250" cy="7858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rot="16200000" flipH="1">
            <a:off x="7715250" y="4071938"/>
            <a:ext cx="928687" cy="3571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rot="16200000" flipV="1">
            <a:off x="7929563" y="4000500"/>
            <a:ext cx="1000125" cy="42862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rot="10800000">
            <a:off x="6858000" y="1928813"/>
            <a:ext cx="1071563" cy="928687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rot="10800000">
            <a:off x="5286375" y="785813"/>
            <a:ext cx="928688" cy="642937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32" name="TextBox 139"/>
          <p:cNvSpPr txBox="1">
            <a:spLocks noChangeArrowheads="1"/>
          </p:cNvSpPr>
          <p:nvPr/>
        </p:nvSpPr>
        <p:spPr bwMode="auto">
          <a:xfrm>
            <a:off x="5429250" y="357188"/>
            <a:ext cx="928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(1,</a:t>
            </a:r>
          </a:p>
        </p:txBody>
      </p:sp>
      <p:sp>
        <p:nvSpPr>
          <p:cNvPr id="28733" name="TextBox 140"/>
          <p:cNvSpPr txBox="1">
            <a:spLocks noChangeArrowheads="1"/>
          </p:cNvSpPr>
          <p:nvPr/>
        </p:nvSpPr>
        <p:spPr bwMode="auto">
          <a:xfrm>
            <a:off x="1928813" y="1571625"/>
            <a:ext cx="857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(2,</a:t>
            </a:r>
          </a:p>
        </p:txBody>
      </p:sp>
      <p:sp>
        <p:nvSpPr>
          <p:cNvPr id="28734" name="TextBox 141"/>
          <p:cNvSpPr txBox="1">
            <a:spLocks noChangeArrowheads="1"/>
          </p:cNvSpPr>
          <p:nvPr/>
        </p:nvSpPr>
        <p:spPr bwMode="auto">
          <a:xfrm>
            <a:off x="785813" y="2857500"/>
            <a:ext cx="857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(3,</a:t>
            </a:r>
          </a:p>
        </p:txBody>
      </p:sp>
      <p:sp>
        <p:nvSpPr>
          <p:cNvPr id="28735" name="TextBox 142"/>
          <p:cNvSpPr txBox="1">
            <a:spLocks noChangeArrowheads="1"/>
          </p:cNvSpPr>
          <p:nvPr/>
        </p:nvSpPr>
        <p:spPr bwMode="auto">
          <a:xfrm>
            <a:off x="500063" y="5500688"/>
            <a:ext cx="1000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(4,</a:t>
            </a:r>
          </a:p>
        </p:txBody>
      </p:sp>
      <p:sp>
        <p:nvSpPr>
          <p:cNvPr id="28736" name="TextBox 143"/>
          <p:cNvSpPr txBox="1">
            <a:spLocks noChangeArrowheads="1"/>
          </p:cNvSpPr>
          <p:nvPr/>
        </p:nvSpPr>
        <p:spPr bwMode="auto">
          <a:xfrm>
            <a:off x="1928813" y="5643563"/>
            <a:ext cx="785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(6,</a:t>
            </a:r>
          </a:p>
        </p:txBody>
      </p:sp>
      <p:sp>
        <p:nvSpPr>
          <p:cNvPr id="28737" name="TextBox 144"/>
          <p:cNvSpPr txBox="1">
            <a:spLocks noChangeArrowheads="1"/>
          </p:cNvSpPr>
          <p:nvPr/>
        </p:nvSpPr>
        <p:spPr bwMode="auto">
          <a:xfrm>
            <a:off x="4500563" y="2643188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(9,</a:t>
            </a:r>
          </a:p>
        </p:txBody>
      </p:sp>
      <p:sp>
        <p:nvSpPr>
          <p:cNvPr id="28738" name="TextBox 145"/>
          <p:cNvSpPr txBox="1">
            <a:spLocks noChangeArrowheads="1"/>
          </p:cNvSpPr>
          <p:nvPr/>
        </p:nvSpPr>
        <p:spPr bwMode="auto">
          <a:xfrm>
            <a:off x="3143250" y="5643563"/>
            <a:ext cx="1000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(10,</a:t>
            </a:r>
          </a:p>
        </p:txBody>
      </p:sp>
      <p:sp>
        <p:nvSpPr>
          <p:cNvPr id="28739" name="TextBox 146"/>
          <p:cNvSpPr txBox="1">
            <a:spLocks noChangeArrowheads="1"/>
          </p:cNvSpPr>
          <p:nvPr/>
        </p:nvSpPr>
        <p:spPr bwMode="auto">
          <a:xfrm>
            <a:off x="4572000" y="5643563"/>
            <a:ext cx="928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(12,</a:t>
            </a:r>
          </a:p>
        </p:txBody>
      </p:sp>
      <p:sp>
        <p:nvSpPr>
          <p:cNvPr id="28740" name="TextBox 151"/>
          <p:cNvSpPr txBox="1">
            <a:spLocks noChangeArrowheads="1"/>
          </p:cNvSpPr>
          <p:nvPr/>
        </p:nvSpPr>
        <p:spPr bwMode="auto">
          <a:xfrm>
            <a:off x="6500813" y="1143000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(16,</a:t>
            </a:r>
          </a:p>
        </p:txBody>
      </p:sp>
      <p:sp>
        <p:nvSpPr>
          <p:cNvPr id="28741" name="TextBox 152"/>
          <p:cNvSpPr txBox="1">
            <a:spLocks noChangeArrowheads="1"/>
          </p:cNvSpPr>
          <p:nvPr/>
        </p:nvSpPr>
        <p:spPr bwMode="auto">
          <a:xfrm>
            <a:off x="6215063" y="2643188"/>
            <a:ext cx="1071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(17,</a:t>
            </a:r>
          </a:p>
        </p:txBody>
      </p:sp>
      <p:sp>
        <p:nvSpPr>
          <p:cNvPr id="28742" name="TextBox 153"/>
          <p:cNvSpPr txBox="1">
            <a:spLocks noChangeArrowheads="1"/>
          </p:cNvSpPr>
          <p:nvPr/>
        </p:nvSpPr>
        <p:spPr bwMode="auto">
          <a:xfrm>
            <a:off x="6286500" y="5643563"/>
            <a:ext cx="928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(18,</a:t>
            </a:r>
          </a:p>
        </p:txBody>
      </p:sp>
      <p:sp>
        <p:nvSpPr>
          <p:cNvPr id="28743" name="TextBox 154"/>
          <p:cNvSpPr txBox="1">
            <a:spLocks noChangeArrowheads="1"/>
          </p:cNvSpPr>
          <p:nvPr/>
        </p:nvSpPr>
        <p:spPr bwMode="auto">
          <a:xfrm>
            <a:off x="8001000" y="2571750"/>
            <a:ext cx="928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(21,</a:t>
            </a:r>
          </a:p>
        </p:txBody>
      </p:sp>
      <p:sp>
        <p:nvSpPr>
          <p:cNvPr id="28744" name="TextBox 155"/>
          <p:cNvSpPr txBox="1">
            <a:spLocks noChangeArrowheads="1"/>
          </p:cNvSpPr>
          <p:nvPr/>
        </p:nvSpPr>
        <p:spPr bwMode="auto">
          <a:xfrm>
            <a:off x="8001000" y="5572125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(22,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42938" y="5500688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5)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2214563" y="5643563"/>
            <a:ext cx="928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7)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1000125" y="2857500"/>
            <a:ext cx="64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8)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3286125" y="5643563"/>
            <a:ext cx="755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11)</a:t>
            </a:r>
          </a:p>
        </p:txBody>
      </p: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4643438" y="5643563"/>
            <a:ext cx="1071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13)</a:t>
            </a:r>
          </a:p>
        </p:txBody>
      </p:sp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4643438" y="2643188"/>
            <a:ext cx="857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14)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2143125" y="1571625"/>
            <a:ext cx="928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15)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6000750" y="5643563"/>
            <a:ext cx="1500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      19)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5857875" y="2643188"/>
            <a:ext cx="1500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       20)</a:t>
            </a: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7929563" y="5572125"/>
            <a:ext cx="1214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   23)</a:t>
            </a: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8001000" y="2571750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  24)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6643688" y="1143000"/>
            <a:ext cx="1214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25)</a:t>
            </a: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5429250" y="357188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26)</a:t>
            </a:r>
          </a:p>
        </p:txBody>
      </p:sp>
      <p:cxnSp>
        <p:nvCxnSpPr>
          <p:cNvPr id="95" name="Straight Arrow Connector 94"/>
          <p:cNvCxnSpPr/>
          <p:nvPr/>
        </p:nvCxnSpPr>
        <p:spPr>
          <a:xfrm rot="16200000" flipV="1">
            <a:off x="4143375" y="1571625"/>
            <a:ext cx="2228850" cy="91440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hape 97"/>
          <p:cNvCxnSpPr/>
          <p:nvPr/>
        </p:nvCxnSpPr>
        <p:spPr>
          <a:xfrm rot="10800000" flipV="1">
            <a:off x="590550" y="571500"/>
            <a:ext cx="3752850" cy="4329113"/>
          </a:xfrm>
          <a:prstGeom prst="curvedConnector2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28625" y="4786313"/>
            <a:ext cx="214313" cy="71437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 flipH="1" flipV="1">
            <a:off x="535782" y="4679156"/>
            <a:ext cx="214312" cy="14287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62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343400" y="228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</a:rPr>
              <a:t>1</a:t>
            </a:r>
            <a:endParaRPr lang="en-IN" sz="2800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667000" y="15240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371600" y="2895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457200" y="4800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>
              <a:solidFill>
                <a:prstClr val="white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867400" y="15240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9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624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6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18288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5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2766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>
              <a:solidFill>
                <a:prstClr val="white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6482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8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56388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10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248400" y="4876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11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7391400" y="29718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12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8001000" y="480060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13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819400" y="1447800"/>
            <a:ext cx="83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2</a:t>
            </a: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524000" y="2895600"/>
            <a:ext cx="1143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3</a:t>
            </a: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09600" y="4724400"/>
            <a:ext cx="83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4</a:t>
            </a: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429000" y="4800600"/>
            <a:ext cx="914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7</a:t>
            </a: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5943600" y="1447800"/>
            <a:ext cx="1143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9716" name="Footer Placeholder 41"/>
          <p:cNvSpPr>
            <a:spLocks noGrp="1"/>
          </p:cNvSpPr>
          <p:nvPr>
            <p:ph type="ftr" sz="quarter" idx="11"/>
          </p:nvPr>
        </p:nvSpPr>
        <p:spPr>
          <a:xfrm>
            <a:off x="3214688" y="6308725"/>
            <a:ext cx="2928937" cy="549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  <a:p>
            <a:pPr eaLnBrk="1" hangingPunct="1"/>
            <a:endParaRPr lang="en-US" sz="2800"/>
          </a:p>
        </p:txBody>
      </p:sp>
      <p:cxnSp>
        <p:nvCxnSpPr>
          <p:cNvPr id="43" name="Straight Arrow Connector 42"/>
          <p:cNvCxnSpPr>
            <a:stCxn id="4" idx="3"/>
            <a:endCxn id="11" idx="7"/>
          </p:cNvCxnSpPr>
          <p:nvPr/>
        </p:nvCxnSpPr>
        <p:spPr>
          <a:xfrm rot="5400000">
            <a:off x="3557587" y="704851"/>
            <a:ext cx="809625" cy="102870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1" idx="3"/>
            <a:endCxn id="111" idx="0"/>
          </p:cNvCxnSpPr>
          <p:nvPr/>
        </p:nvCxnSpPr>
        <p:spPr>
          <a:xfrm rot="5400000">
            <a:off x="2055019" y="2150269"/>
            <a:ext cx="785812" cy="70485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571500" y="3857626"/>
            <a:ext cx="1285875" cy="57150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5" idx="5"/>
          </p:cNvCxnSpPr>
          <p:nvPr/>
        </p:nvCxnSpPr>
        <p:spPr>
          <a:xfrm rot="16200000" flipH="1">
            <a:off x="1566863" y="4067175"/>
            <a:ext cx="1376362" cy="20478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H="1">
            <a:off x="3393281" y="2107407"/>
            <a:ext cx="1000125" cy="785812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5"/>
          </p:cNvCxnSpPr>
          <p:nvPr/>
        </p:nvCxnSpPr>
        <p:spPr>
          <a:xfrm rot="16200000" flipH="1">
            <a:off x="5255419" y="683419"/>
            <a:ext cx="757237" cy="101917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9" idx="4"/>
          </p:cNvCxnSpPr>
          <p:nvPr/>
        </p:nvCxnSpPr>
        <p:spPr>
          <a:xfrm rot="5400000">
            <a:off x="5767387" y="2443163"/>
            <a:ext cx="790575" cy="32385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6786563" y="2000250"/>
            <a:ext cx="1071562" cy="10001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19" idx="7"/>
          </p:cNvCxnSpPr>
          <p:nvPr/>
        </p:nvCxnSpPr>
        <p:spPr>
          <a:xfrm rot="10800000" flipV="1">
            <a:off x="1238250" y="3429000"/>
            <a:ext cx="2762250" cy="1471613"/>
          </a:xfrm>
          <a:prstGeom prst="straightConnector1">
            <a:avLst/>
          </a:prstGeom>
          <a:ln w="22225">
            <a:solidFill>
              <a:srgbClr val="1C148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115" idx="0"/>
          </p:cNvCxnSpPr>
          <p:nvPr/>
        </p:nvCxnSpPr>
        <p:spPr>
          <a:xfrm rot="5400000">
            <a:off x="3471863" y="4057650"/>
            <a:ext cx="1157287" cy="32861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6200000" flipH="1">
            <a:off x="4349750" y="3992563"/>
            <a:ext cx="1239837" cy="49053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rot="16200000" flipH="1">
            <a:off x="5893594" y="4036219"/>
            <a:ext cx="1214437" cy="4286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6200000" flipH="1">
            <a:off x="7685882" y="3971131"/>
            <a:ext cx="1168400" cy="4619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47" idx="7"/>
          </p:cNvCxnSpPr>
          <p:nvPr/>
        </p:nvCxnSpPr>
        <p:spPr>
          <a:xfrm rot="10800000" flipV="1">
            <a:off x="4057650" y="3571875"/>
            <a:ext cx="3443288" cy="1404938"/>
          </a:xfrm>
          <a:prstGeom prst="straightConnector1">
            <a:avLst/>
          </a:prstGeom>
          <a:ln w="22225">
            <a:solidFill>
              <a:srgbClr val="1C148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31" name="Rectangle 53"/>
          <p:cNvSpPr>
            <a:spLocks noChangeArrowheads="1"/>
          </p:cNvSpPr>
          <p:nvPr/>
        </p:nvSpPr>
        <p:spPr bwMode="auto">
          <a:xfrm>
            <a:off x="4340225" y="1571625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80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rot="10800000" flipV="1">
            <a:off x="3429000" y="785813"/>
            <a:ext cx="857250" cy="64293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1928813" y="2071688"/>
            <a:ext cx="714375" cy="71437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428625" y="3857626"/>
            <a:ext cx="1285875" cy="5715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 flipH="1" flipV="1">
            <a:off x="857251" y="3929062"/>
            <a:ext cx="1071562" cy="50006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16200000" flipH="1">
            <a:off x="1535907" y="4107656"/>
            <a:ext cx="1143000" cy="2143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16200000" flipV="1">
            <a:off x="1750219" y="4107656"/>
            <a:ext cx="1285875" cy="21431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2250281" y="2321719"/>
            <a:ext cx="642938" cy="5715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16200000" flipH="1">
            <a:off x="3429000" y="2286001"/>
            <a:ext cx="714375" cy="5715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>
            <a:off x="3321844" y="4036219"/>
            <a:ext cx="1143000" cy="3571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 flipH="1" flipV="1">
            <a:off x="3643312" y="4143376"/>
            <a:ext cx="1000125" cy="28575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endCxn id="48" idx="0"/>
          </p:cNvCxnSpPr>
          <p:nvPr/>
        </p:nvCxnSpPr>
        <p:spPr>
          <a:xfrm rot="16200000" flipH="1">
            <a:off x="4329113" y="4100513"/>
            <a:ext cx="1090612" cy="4619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rot="16200000" flipV="1">
            <a:off x="4536282" y="3964781"/>
            <a:ext cx="1071562" cy="42862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6200000" flipV="1">
            <a:off x="3571876" y="2071687"/>
            <a:ext cx="857250" cy="7143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10" idx="3"/>
          </p:cNvCxnSpPr>
          <p:nvPr/>
        </p:nvCxnSpPr>
        <p:spPr>
          <a:xfrm flipV="1">
            <a:off x="3657600" y="1000125"/>
            <a:ext cx="771525" cy="70961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>
            <a:off x="5143500" y="1000125"/>
            <a:ext cx="785813" cy="5715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5400000">
            <a:off x="5679281" y="2464594"/>
            <a:ext cx="642938" cy="2857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rot="16200000" flipH="1">
            <a:off x="5893594" y="4107657"/>
            <a:ext cx="1000125" cy="35718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16200000" flipV="1">
            <a:off x="6072188" y="4000500"/>
            <a:ext cx="1143000" cy="42862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5400000" flipH="1" flipV="1">
            <a:off x="6000750" y="2500313"/>
            <a:ext cx="642938" cy="21431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/>
          <p:nvPr/>
        </p:nvCxnSpPr>
        <p:spPr>
          <a:xfrm>
            <a:off x="6786563" y="2143125"/>
            <a:ext cx="857250" cy="7858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 rot="16200000" flipH="1">
            <a:off x="7715250" y="4071938"/>
            <a:ext cx="928687" cy="3571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rot="16200000" flipV="1">
            <a:off x="7929563" y="4000500"/>
            <a:ext cx="1000125" cy="42862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rot="10800000">
            <a:off x="6858000" y="1928813"/>
            <a:ext cx="1071563" cy="928687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rot="10800000">
            <a:off x="5286375" y="785813"/>
            <a:ext cx="928688" cy="642937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56" name="TextBox 139"/>
          <p:cNvSpPr txBox="1">
            <a:spLocks noChangeArrowheads="1"/>
          </p:cNvSpPr>
          <p:nvPr/>
        </p:nvSpPr>
        <p:spPr bwMode="auto">
          <a:xfrm>
            <a:off x="5429250" y="357188"/>
            <a:ext cx="928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(1,26)</a:t>
            </a:r>
          </a:p>
        </p:txBody>
      </p:sp>
      <p:sp>
        <p:nvSpPr>
          <p:cNvPr id="29757" name="TextBox 140"/>
          <p:cNvSpPr txBox="1">
            <a:spLocks noChangeArrowheads="1"/>
          </p:cNvSpPr>
          <p:nvPr/>
        </p:nvSpPr>
        <p:spPr bwMode="auto">
          <a:xfrm>
            <a:off x="1928813" y="1571625"/>
            <a:ext cx="857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(2,15)</a:t>
            </a:r>
          </a:p>
        </p:txBody>
      </p:sp>
      <p:sp>
        <p:nvSpPr>
          <p:cNvPr id="29758" name="TextBox 141"/>
          <p:cNvSpPr txBox="1">
            <a:spLocks noChangeArrowheads="1"/>
          </p:cNvSpPr>
          <p:nvPr/>
        </p:nvSpPr>
        <p:spPr bwMode="auto">
          <a:xfrm>
            <a:off x="785813" y="2857500"/>
            <a:ext cx="857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(3,8)</a:t>
            </a:r>
          </a:p>
        </p:txBody>
      </p:sp>
      <p:sp>
        <p:nvSpPr>
          <p:cNvPr id="29759" name="TextBox 142"/>
          <p:cNvSpPr txBox="1">
            <a:spLocks noChangeArrowheads="1"/>
          </p:cNvSpPr>
          <p:nvPr/>
        </p:nvSpPr>
        <p:spPr bwMode="auto">
          <a:xfrm>
            <a:off x="500063" y="5500688"/>
            <a:ext cx="1000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(4,5)</a:t>
            </a:r>
          </a:p>
        </p:txBody>
      </p:sp>
      <p:sp>
        <p:nvSpPr>
          <p:cNvPr id="29760" name="TextBox 143"/>
          <p:cNvSpPr txBox="1">
            <a:spLocks noChangeArrowheads="1"/>
          </p:cNvSpPr>
          <p:nvPr/>
        </p:nvSpPr>
        <p:spPr bwMode="auto">
          <a:xfrm>
            <a:off x="1928813" y="5643563"/>
            <a:ext cx="7858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(6,7)</a:t>
            </a:r>
          </a:p>
        </p:txBody>
      </p:sp>
      <p:sp>
        <p:nvSpPr>
          <p:cNvPr id="29761" name="TextBox 144"/>
          <p:cNvSpPr txBox="1">
            <a:spLocks noChangeArrowheads="1"/>
          </p:cNvSpPr>
          <p:nvPr/>
        </p:nvSpPr>
        <p:spPr bwMode="auto">
          <a:xfrm>
            <a:off x="4500563" y="2643188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(9,14)</a:t>
            </a:r>
          </a:p>
        </p:txBody>
      </p:sp>
      <p:sp>
        <p:nvSpPr>
          <p:cNvPr id="29762" name="TextBox 145"/>
          <p:cNvSpPr txBox="1">
            <a:spLocks noChangeArrowheads="1"/>
          </p:cNvSpPr>
          <p:nvPr/>
        </p:nvSpPr>
        <p:spPr bwMode="auto">
          <a:xfrm>
            <a:off x="3143250" y="5643563"/>
            <a:ext cx="1000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(10,11)</a:t>
            </a:r>
          </a:p>
        </p:txBody>
      </p:sp>
      <p:sp>
        <p:nvSpPr>
          <p:cNvPr id="29763" name="TextBox 146"/>
          <p:cNvSpPr txBox="1">
            <a:spLocks noChangeArrowheads="1"/>
          </p:cNvSpPr>
          <p:nvPr/>
        </p:nvSpPr>
        <p:spPr bwMode="auto">
          <a:xfrm>
            <a:off x="4572000" y="5643563"/>
            <a:ext cx="928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(12,13)</a:t>
            </a:r>
          </a:p>
        </p:txBody>
      </p:sp>
      <p:sp>
        <p:nvSpPr>
          <p:cNvPr id="29764" name="TextBox 151"/>
          <p:cNvSpPr txBox="1">
            <a:spLocks noChangeArrowheads="1"/>
          </p:cNvSpPr>
          <p:nvPr/>
        </p:nvSpPr>
        <p:spPr bwMode="auto">
          <a:xfrm>
            <a:off x="6500813" y="1143000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(16,25)</a:t>
            </a:r>
          </a:p>
        </p:txBody>
      </p:sp>
      <p:sp>
        <p:nvSpPr>
          <p:cNvPr id="29765" name="TextBox 152"/>
          <p:cNvSpPr txBox="1">
            <a:spLocks noChangeArrowheads="1"/>
          </p:cNvSpPr>
          <p:nvPr/>
        </p:nvSpPr>
        <p:spPr bwMode="auto">
          <a:xfrm>
            <a:off x="6215063" y="2643188"/>
            <a:ext cx="1071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(17,20)</a:t>
            </a:r>
          </a:p>
        </p:txBody>
      </p:sp>
      <p:sp>
        <p:nvSpPr>
          <p:cNvPr id="29766" name="TextBox 153"/>
          <p:cNvSpPr txBox="1">
            <a:spLocks noChangeArrowheads="1"/>
          </p:cNvSpPr>
          <p:nvPr/>
        </p:nvSpPr>
        <p:spPr bwMode="auto">
          <a:xfrm>
            <a:off x="6286500" y="5643563"/>
            <a:ext cx="928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(18,19)</a:t>
            </a:r>
          </a:p>
        </p:txBody>
      </p:sp>
      <p:sp>
        <p:nvSpPr>
          <p:cNvPr id="29767" name="TextBox 154"/>
          <p:cNvSpPr txBox="1">
            <a:spLocks noChangeArrowheads="1"/>
          </p:cNvSpPr>
          <p:nvPr/>
        </p:nvSpPr>
        <p:spPr bwMode="auto">
          <a:xfrm>
            <a:off x="8001000" y="2571750"/>
            <a:ext cx="928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(21,24)</a:t>
            </a:r>
          </a:p>
        </p:txBody>
      </p:sp>
      <p:sp>
        <p:nvSpPr>
          <p:cNvPr id="29768" name="TextBox 155"/>
          <p:cNvSpPr txBox="1">
            <a:spLocks noChangeArrowheads="1"/>
          </p:cNvSpPr>
          <p:nvPr/>
        </p:nvSpPr>
        <p:spPr bwMode="auto">
          <a:xfrm>
            <a:off x="8001000" y="5572125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(22,23)</a:t>
            </a:r>
          </a:p>
        </p:txBody>
      </p:sp>
      <p:sp>
        <p:nvSpPr>
          <p:cNvPr id="29769" name="TextBox 73"/>
          <p:cNvSpPr txBox="1">
            <a:spLocks noChangeArrowheads="1"/>
          </p:cNvSpPr>
          <p:nvPr/>
        </p:nvSpPr>
        <p:spPr bwMode="auto">
          <a:xfrm>
            <a:off x="0" y="214313"/>
            <a:ext cx="36433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>
                <a:latin typeface="Calibri" charset="0"/>
                <a:cs typeface="Calibri" charset="0"/>
              </a:rPr>
              <a:t>Cross edges (</a:t>
            </a:r>
            <a:r>
              <a:rPr lang="en-US">
                <a:solidFill>
                  <a:srgbClr val="000000"/>
                </a:solidFill>
                <a:latin typeface="Calibri" charset="0"/>
                <a:cs typeface="Calibri" charset="0"/>
              </a:rPr>
              <a:t>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Calibri" charset="0"/>
              </a:rPr>
              <a:t>6, </a:t>
            </a:r>
            <a:r>
              <a:rPr lang="en-US">
                <a:solidFill>
                  <a:srgbClr val="000000"/>
                </a:solidFill>
                <a:latin typeface="Calibri" charset="0"/>
                <a:cs typeface="Calibri" charset="0"/>
              </a:rPr>
              <a:t>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Calibri" charset="0"/>
              </a:rPr>
              <a:t>4</a:t>
            </a:r>
            <a:r>
              <a:rPr lang="en-US">
                <a:solidFill>
                  <a:srgbClr val="000000"/>
                </a:solidFill>
                <a:latin typeface="Calibri" charset="0"/>
                <a:cs typeface="Calibri" charset="0"/>
              </a:rPr>
              <a:t>) and (u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Calibri" charset="0"/>
              </a:rPr>
              <a:t>12</a:t>
            </a:r>
            <a:r>
              <a:rPr lang="en-US">
                <a:solidFill>
                  <a:srgbClr val="000000"/>
                </a:solidFill>
                <a:latin typeface="Calibri" charset="0"/>
                <a:cs typeface="Calibri" charset="0"/>
              </a:rPr>
              <a:t>, 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Calibri" charset="0"/>
              </a:rPr>
              <a:t>7</a:t>
            </a:r>
            <a:r>
              <a:rPr lang="en-US">
                <a:solidFill>
                  <a:srgbClr val="000000"/>
                </a:solidFill>
                <a:latin typeface="Calibri" charset="0"/>
                <a:cs typeface="Calibri" charset="0"/>
              </a:rPr>
              <a:t>)</a:t>
            </a:r>
          </a:p>
          <a:p>
            <a:pPr algn="just" eaLnBrk="1" hangingPunct="1"/>
            <a:r>
              <a:rPr lang="en-US">
                <a:solidFill>
                  <a:srgbClr val="000000"/>
                </a:solidFill>
                <a:latin typeface="Calibri" charset="0"/>
                <a:cs typeface="Calibri" charset="0"/>
              </a:rPr>
              <a:t>Forward edge (u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Calibri" charset="0"/>
              </a:rPr>
              <a:t>1, </a:t>
            </a:r>
            <a:r>
              <a:rPr lang="en-US">
                <a:solidFill>
                  <a:srgbClr val="000000"/>
                </a:solidFill>
                <a:latin typeface="Calibri" charset="0"/>
                <a:cs typeface="Calibri" charset="0"/>
              </a:rPr>
              <a:t>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Calibri" charset="0"/>
              </a:rPr>
              <a:t>4</a:t>
            </a:r>
            <a:r>
              <a:rPr lang="en-US">
                <a:solidFill>
                  <a:srgbClr val="000000"/>
                </a:solidFill>
                <a:latin typeface="Calibri" charset="0"/>
                <a:cs typeface="Calibri" charset="0"/>
              </a:rPr>
              <a:t>)</a:t>
            </a:r>
          </a:p>
          <a:p>
            <a:pPr algn="just" eaLnBrk="1" hangingPunct="1"/>
            <a:r>
              <a:rPr lang="en-US">
                <a:solidFill>
                  <a:srgbClr val="000000"/>
                </a:solidFill>
                <a:latin typeface="Calibri" charset="0"/>
                <a:cs typeface="Calibri" charset="0"/>
              </a:rPr>
              <a:t>Back edge (u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Calibri" charset="0"/>
              </a:rPr>
              <a:t>10</a:t>
            </a:r>
            <a:r>
              <a:rPr lang="en-US">
                <a:solidFill>
                  <a:srgbClr val="000000"/>
                </a:solidFill>
                <a:latin typeface="Calibri" charset="0"/>
                <a:cs typeface="Calibri" charset="0"/>
              </a:rPr>
              <a:t>, 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Calibri" charset="0"/>
              </a:rPr>
              <a:t>1</a:t>
            </a:r>
            <a:r>
              <a:rPr lang="en-US">
                <a:solidFill>
                  <a:srgbClr val="000000"/>
                </a:solidFill>
                <a:latin typeface="Calibri" charset="0"/>
                <a:cs typeface="Calibri" charset="0"/>
              </a:rPr>
              <a:t>)</a:t>
            </a:r>
          </a:p>
          <a:p>
            <a:pPr eaLnBrk="1" hangingPunct="1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rot="5400000" flipH="1" flipV="1">
            <a:off x="535782" y="4679156"/>
            <a:ext cx="214312" cy="142875"/>
          </a:xfrm>
          <a:prstGeom prst="line">
            <a:avLst/>
          </a:prstGeom>
          <a:ln w="22225">
            <a:solidFill>
              <a:srgbClr val="1C14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28625" y="4786313"/>
            <a:ext cx="214313" cy="71437"/>
          </a:xfrm>
          <a:prstGeom prst="line">
            <a:avLst/>
          </a:prstGeom>
          <a:ln w="22225">
            <a:solidFill>
              <a:srgbClr val="1C14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hape 82"/>
          <p:cNvCxnSpPr/>
          <p:nvPr/>
        </p:nvCxnSpPr>
        <p:spPr>
          <a:xfrm rot="10800000" flipV="1">
            <a:off x="590550" y="571500"/>
            <a:ext cx="3752850" cy="4329113"/>
          </a:xfrm>
          <a:prstGeom prst="curvedConnector2">
            <a:avLst/>
          </a:prstGeom>
          <a:ln w="22225">
            <a:solidFill>
              <a:srgbClr val="1C14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16200000" flipV="1">
            <a:off x="4143375" y="1571625"/>
            <a:ext cx="2228850" cy="914400"/>
          </a:xfrm>
          <a:prstGeom prst="straightConnector1">
            <a:avLst/>
          </a:prstGeom>
          <a:ln w="22225">
            <a:solidFill>
              <a:srgbClr val="1C148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167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cs typeface="Arial" charset="0"/>
              </a:rPr>
              <a:t>Time Complexity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14313" y="1357313"/>
            <a:ext cx="8786812" cy="476885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Calibri" charset="0"/>
                <a:cs typeface="Arial" charset="0"/>
              </a:rPr>
              <a:t>Time Complexity of DFS is &lt;= 2E+V which is O(V+E)</a:t>
            </a:r>
          </a:p>
          <a:p>
            <a:pPr>
              <a:buFontTx/>
              <a:buNone/>
            </a:pPr>
            <a:endParaRPr lang="en-US">
              <a:latin typeface="Calibri" charset="0"/>
              <a:cs typeface="Arial" charset="0"/>
            </a:endParaRPr>
          </a:p>
          <a:p>
            <a:pPr>
              <a:buFontTx/>
              <a:buNone/>
            </a:pPr>
            <a:r>
              <a:rPr lang="en-US">
                <a:latin typeface="Calibri" charset="0"/>
                <a:cs typeface="Arial" charset="0"/>
              </a:rPr>
              <a:t>For a connected graph E &gt;= V-1</a:t>
            </a:r>
          </a:p>
          <a:p>
            <a:pPr>
              <a:buFontTx/>
              <a:buNone/>
            </a:pPr>
            <a:r>
              <a:rPr lang="en-US">
                <a:latin typeface="Calibri" charset="0"/>
                <a:cs typeface="Arial" charset="0"/>
              </a:rPr>
              <a:t>Thus </a:t>
            </a:r>
          </a:p>
          <a:p>
            <a:pPr>
              <a:buFontTx/>
              <a:buNone/>
            </a:pPr>
            <a:r>
              <a:rPr lang="en-US">
                <a:latin typeface="Calibri" charset="0"/>
                <a:cs typeface="Arial" charset="0"/>
              </a:rPr>
              <a:t>                             O(V+E)=O(E)</a:t>
            </a:r>
          </a:p>
          <a:p>
            <a:pPr>
              <a:buFontTx/>
              <a:buNone/>
            </a:pPr>
            <a:endParaRPr lang="en-US">
              <a:latin typeface="Calibri" charset="0"/>
              <a:cs typeface="Arial" charset="0"/>
            </a:endParaRPr>
          </a:p>
          <a:p>
            <a:pPr>
              <a:buFontTx/>
              <a:buNone/>
            </a:pPr>
            <a:r>
              <a:rPr lang="en-US">
                <a:latin typeface="Calibri" charset="0"/>
                <a:cs typeface="Arial" charset="0"/>
              </a:rPr>
              <a:t>Hence,</a:t>
            </a:r>
          </a:p>
          <a:p>
            <a:pPr algn="just">
              <a:buFontTx/>
              <a:buNone/>
            </a:pPr>
            <a:r>
              <a:rPr lang="en-US">
                <a:latin typeface="Calibri" charset="0"/>
                <a:cs typeface="Arial" charset="0"/>
              </a:rPr>
              <a:t>                    Time Complexity=O(E)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</p:txBody>
      </p:sp>
    </p:spTree>
    <p:extLst>
      <p:ext uri="{BB962C8B-B14F-4D97-AF65-F5344CB8AC3E}">
        <p14:creationId xmlns:p14="http://schemas.microsoft.com/office/powerpoint/2010/main" val="21922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: Topological Sort: An Application of DFS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Wingdings" pitchFamily="2" charset="2"/>
                  <a:buChar char="Ø"/>
                </a:pPr>
                <a:r>
                  <a:rPr lang="en-US" sz="2800" b="1" u="sng" dirty="0" smtClean="0"/>
                  <a:t>Definition</a:t>
                </a:r>
                <a:r>
                  <a:rPr lang="en-US" sz="2800" dirty="0" smtClean="0"/>
                  <a:t>: Given a directed graph G=(</a:t>
                </a:r>
                <a:r>
                  <a:rPr lang="en-US" sz="2800" i="1" dirty="0" smtClean="0"/>
                  <a:t>V</a:t>
                </a:r>
                <a:r>
                  <a:rPr lang="en-US" sz="2800" dirty="0" smtClean="0"/>
                  <a:t>,</a:t>
                </a:r>
                <a:r>
                  <a:rPr lang="en-US" sz="2800" i="1" dirty="0" smtClean="0"/>
                  <a:t>E</a:t>
                </a:r>
                <a:r>
                  <a:rPr lang="en-US" sz="2800" dirty="0" smtClean="0"/>
                  <a:t>) and {</a:t>
                </a:r>
                <a:r>
                  <a:rPr lang="en-US" sz="2800" i="1" dirty="0" err="1" smtClean="0"/>
                  <a:t>u</a:t>
                </a:r>
                <a:r>
                  <a:rPr lang="en-US" sz="2800" dirty="0" err="1" smtClean="0"/>
                  <a:t>,</a:t>
                </a:r>
                <a:r>
                  <a:rPr lang="en-US" sz="2800" i="1" dirty="0" err="1" smtClean="0"/>
                  <a:t>v</a:t>
                </a:r>
                <a:r>
                  <a:rPr lang="en-US" sz="2800" dirty="0" smtClean="0"/>
                  <a:t>} </a:t>
                </a:r>
                <a14:m>
                  <m:oMath xmlns=""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𝑉</m:t>
                    </m:r>
                  </m:oMath>
                </a14:m>
                <a:r>
                  <a:rPr lang="en-US" sz="2800" dirty="0" smtClean="0"/>
                  <a:t>, label the vertices in such a manner that </a:t>
                </a:r>
                <a14:m>
                  <m:oMath xmlns=""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&lt; ℓ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sz="2800" dirty="0" smtClean="0"/>
                  <a:t>, where </a:t>
                </a:r>
                <a14:m>
                  <m:oMath xmlns=""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ℓ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: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𝑉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en-US" sz="2800" baseline="30000" dirty="0" smtClean="0"/>
                  <a:t>+</a:t>
                </a:r>
                <a:r>
                  <a:rPr lang="en-US" sz="2800" dirty="0" smtClean="0"/>
                  <a:t>, whenever there is a directed path from </a:t>
                </a:r>
                <a:r>
                  <a:rPr lang="en-US" sz="2800" i="1" dirty="0" smtClean="0"/>
                  <a:t>u</a:t>
                </a:r>
                <a:r>
                  <a:rPr lang="en-US" sz="2800" dirty="0" smtClean="0"/>
                  <a:t> to </a:t>
                </a:r>
                <a:r>
                  <a:rPr lang="en-US" sz="2800" i="1" dirty="0" smtClean="0"/>
                  <a:t>v</a:t>
                </a:r>
                <a:r>
                  <a:rPr lang="en-US" sz="2800" dirty="0" smtClean="0"/>
                  <a:t> in G.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40270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54074"/>
            <a:ext cx="8229600" cy="5592763"/>
          </a:xfrm>
        </p:spPr>
        <p:txBody>
          <a:bodyPr/>
          <a:lstStyle/>
          <a:p>
            <a:r>
              <a:rPr lang="en-US" sz="2800" dirty="0" smtClean="0"/>
              <a:t>Considering a cyclic graph: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Does there exist a labeling for this graph?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2014603" y="2883726"/>
            <a:ext cx="364299" cy="4034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486936" y="2222195"/>
            <a:ext cx="861687" cy="5507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034814" y="2209800"/>
            <a:ext cx="958895" cy="55075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450925" y="3317834"/>
            <a:ext cx="897698" cy="4921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034814" y="3242934"/>
            <a:ext cx="903700" cy="5735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27119" y="3723104"/>
            <a:ext cx="364299" cy="4034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93709" y="2830098"/>
            <a:ext cx="364299" cy="4034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505200" y="1926268"/>
            <a:ext cx="364299" cy="4034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172200"/>
            <a:ext cx="3886200" cy="549275"/>
          </a:xfrm>
        </p:spPr>
        <p:txBody>
          <a:bodyPr/>
          <a:lstStyle/>
          <a:p>
            <a:r>
              <a:rPr lang="en-GB" dirty="0" smtClean="0"/>
              <a:t>THANKS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Saumya</a:t>
            </a:r>
            <a:r>
              <a:rPr lang="en-GB" dirty="0" smtClean="0"/>
              <a:t> </a:t>
            </a:r>
            <a:r>
              <a:rPr lang="en-GB" dirty="0" err="1" smtClean="0"/>
              <a:t>Agarwal</a:t>
            </a:r>
            <a:r>
              <a:rPr lang="en-GB" dirty="0" smtClean="0"/>
              <a:t> (Roll No 35) &amp; </a:t>
            </a:r>
            <a:r>
              <a:rPr lang="en-GB" dirty="0" err="1" smtClean="0"/>
              <a:t>Saurabh</a:t>
            </a:r>
            <a:r>
              <a:rPr lang="en-GB" dirty="0" smtClean="0"/>
              <a:t> </a:t>
            </a:r>
            <a:r>
              <a:rPr lang="en-GB" dirty="0" err="1" smtClean="0"/>
              <a:t>Garg</a:t>
            </a:r>
            <a:r>
              <a:rPr lang="en-GB" dirty="0" smtClean="0"/>
              <a:t>(Roll No 36) (MCA 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8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/>
              <a:lstStyle/>
              <a:p>
                <a:endParaRPr lang="en-US" b="1" dirty="0" smtClean="0"/>
              </a:p>
              <a:p>
                <a:endParaRPr lang="en-US" b="1" dirty="0"/>
              </a:p>
              <a:p>
                <a:endParaRPr lang="en-US" b="1" dirty="0" smtClean="0"/>
              </a:p>
              <a:p>
                <a:r>
                  <a:rPr lang="en-US" sz="2800" b="1" dirty="0" smtClean="0"/>
                  <a:t>Corrected Definition</a:t>
                </a:r>
                <a:r>
                  <a:rPr lang="en-US" sz="2800" dirty="0" smtClean="0"/>
                  <a:t>: </a:t>
                </a:r>
                <a:r>
                  <a:rPr lang="en-US" sz="2800" dirty="0"/>
                  <a:t>Given a </a:t>
                </a:r>
                <a:r>
                  <a:rPr lang="en-US" sz="2800" dirty="0" smtClean="0"/>
                  <a:t>directed </a:t>
                </a:r>
                <a:r>
                  <a:rPr lang="en-US" sz="2800" b="1" dirty="0" smtClean="0"/>
                  <a:t>acyclic</a:t>
                </a:r>
                <a:r>
                  <a:rPr lang="en-US" sz="2800" dirty="0" smtClean="0"/>
                  <a:t> </a:t>
                </a:r>
                <a:r>
                  <a:rPr lang="en-US" sz="2800" dirty="0"/>
                  <a:t>graph G=(</a:t>
                </a:r>
                <a:r>
                  <a:rPr lang="en-US" sz="2800" i="1" dirty="0"/>
                  <a:t>V</a:t>
                </a:r>
                <a:r>
                  <a:rPr lang="en-US" sz="2800" dirty="0"/>
                  <a:t>,</a:t>
                </a:r>
                <a:r>
                  <a:rPr lang="en-US" sz="2800" i="1" dirty="0"/>
                  <a:t>E</a:t>
                </a:r>
                <a:r>
                  <a:rPr lang="en-US" sz="2800" dirty="0"/>
                  <a:t>) and {</a:t>
                </a:r>
                <a:r>
                  <a:rPr lang="en-US" sz="2800" i="1" dirty="0" err="1"/>
                  <a:t>u</a:t>
                </a:r>
                <a:r>
                  <a:rPr lang="en-US" sz="2800" dirty="0" err="1"/>
                  <a:t>,</a:t>
                </a:r>
                <a:r>
                  <a:rPr lang="en-US" sz="2800" i="1" dirty="0" err="1"/>
                  <a:t>v</a:t>
                </a:r>
                <a:r>
                  <a:rPr lang="en-US" sz="2800" dirty="0"/>
                  <a:t>} </a:t>
                </a:r>
                <a14:m>
                  <m:oMath xmlns=""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𝑉</m:t>
                    </m:r>
                  </m:oMath>
                </a14:m>
                <a:r>
                  <a:rPr lang="en-US" sz="2800" dirty="0"/>
                  <a:t>, label the vertices in such a manner that </a:t>
                </a:r>
                <a14:m>
                  <m:oMath xmlns=""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ℓ</m:t>
                    </m:r>
                    <m:d>
                      <m:d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𝑢</m:t>
                        </m:r>
                      </m:e>
                    </m:d>
                    <m:r>
                      <a:rPr lang="en-US" sz="2800" i="1">
                        <a:latin typeface="Cambria Math"/>
                        <a:ea typeface="Cambria Math"/>
                      </a:rPr>
                      <m:t>&lt; ℓ</m:t>
                    </m:r>
                    <m:d>
                      <m:dPr>
                        <m:ctrlPr>
                          <a:rPr lang="en-US" sz="28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</m:d>
                  </m:oMath>
                </a14:m>
                <a:r>
                  <a:rPr lang="en-US" sz="2800" dirty="0"/>
                  <a:t>, where </a:t>
                </a:r>
                <a14:m>
                  <m:oMath xmlns="" xmlns:m="http://schemas.openxmlformats.org/officeDocument/2006/math">
                    <m:r>
                      <a:rPr lang="en-US" sz="2800" i="1">
                        <a:latin typeface="Cambria Math"/>
                        <a:ea typeface="Cambria Math"/>
                      </a:rPr>
                      <m:t>ℓ: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𝑉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en-US" sz="2800" baseline="30000" dirty="0"/>
                  <a:t>+</a:t>
                </a:r>
                <a:r>
                  <a:rPr lang="en-US" sz="2800" dirty="0"/>
                  <a:t>, whenever there is a directed path from </a:t>
                </a:r>
                <a:r>
                  <a:rPr lang="en-US" sz="2800" i="1" dirty="0"/>
                  <a:t>u</a:t>
                </a:r>
                <a:r>
                  <a:rPr lang="en-US" sz="2800" dirty="0"/>
                  <a:t> to </a:t>
                </a:r>
                <a:r>
                  <a:rPr lang="en-US" sz="2800" i="1" dirty="0"/>
                  <a:t>v</a:t>
                </a:r>
                <a:r>
                  <a:rPr lang="en-US" sz="2800" dirty="0"/>
                  <a:t> in G</a:t>
                </a:r>
                <a:r>
                  <a:rPr lang="en-US" sz="2800" dirty="0" smtClean="0"/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0"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172200"/>
            <a:ext cx="3886200" cy="549275"/>
          </a:xfrm>
        </p:spPr>
        <p:txBody>
          <a:bodyPr/>
          <a:lstStyle/>
          <a:p>
            <a:r>
              <a:rPr lang="en-GB" dirty="0" smtClean="0"/>
              <a:t>THANKS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Saumya</a:t>
            </a:r>
            <a:r>
              <a:rPr lang="en-GB" dirty="0" smtClean="0"/>
              <a:t> </a:t>
            </a:r>
            <a:r>
              <a:rPr lang="en-GB" dirty="0" err="1" smtClean="0"/>
              <a:t>Agarwal</a:t>
            </a:r>
            <a:r>
              <a:rPr lang="en-GB" dirty="0" smtClean="0"/>
              <a:t> (Roll No 35) &amp; </a:t>
            </a:r>
            <a:r>
              <a:rPr lang="en-GB" dirty="0" err="1" smtClean="0"/>
              <a:t>Saurabh</a:t>
            </a:r>
            <a:r>
              <a:rPr lang="en-GB" dirty="0" smtClean="0"/>
              <a:t> </a:t>
            </a:r>
            <a:r>
              <a:rPr lang="en-GB" dirty="0" err="1" smtClean="0"/>
              <a:t>Garg</a:t>
            </a:r>
            <a:r>
              <a:rPr lang="en-GB" dirty="0" smtClean="0"/>
              <a:t>(Roll No 36) (MCA 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425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Algorithm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Perform DFS on any vertex with in-degree 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Label the vertices in decreasing order of finishing times</a:t>
            </a:r>
            <a:endParaRPr lang="en-US" sz="28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172200"/>
            <a:ext cx="3886200" cy="549275"/>
          </a:xfrm>
        </p:spPr>
        <p:txBody>
          <a:bodyPr/>
          <a:lstStyle/>
          <a:p>
            <a:r>
              <a:rPr lang="en-GB" dirty="0" smtClean="0"/>
              <a:t>THANKS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Saumya</a:t>
            </a:r>
            <a:r>
              <a:rPr lang="en-GB" dirty="0" smtClean="0"/>
              <a:t> </a:t>
            </a:r>
            <a:r>
              <a:rPr lang="en-GB" dirty="0" err="1" smtClean="0"/>
              <a:t>Agarwal</a:t>
            </a:r>
            <a:r>
              <a:rPr lang="en-GB" dirty="0" smtClean="0"/>
              <a:t> (Roll No 35) &amp; </a:t>
            </a:r>
            <a:r>
              <a:rPr lang="en-GB" dirty="0" err="1" smtClean="0"/>
              <a:t>Saurabh</a:t>
            </a:r>
            <a:r>
              <a:rPr lang="en-GB" dirty="0" smtClean="0"/>
              <a:t> </a:t>
            </a:r>
            <a:r>
              <a:rPr lang="en-GB" dirty="0" err="1" smtClean="0"/>
              <a:t>Garg</a:t>
            </a:r>
            <a:r>
              <a:rPr lang="en-GB" dirty="0" smtClean="0"/>
              <a:t>(Roll No 36) (MCA 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92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479101" y="2691922"/>
            <a:ext cx="364299" cy="4034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255698" y="4016811"/>
            <a:ext cx="364299" cy="4034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731698" y="4016811"/>
            <a:ext cx="364299" cy="4034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342325" y="2662694"/>
            <a:ext cx="364299" cy="4034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909661" y="2662694"/>
            <a:ext cx="364299" cy="4034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3698" y="2650690"/>
            <a:ext cx="364299" cy="4034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045898" y="2650690"/>
            <a:ext cx="364299" cy="40344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055298" y="2893643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79298" y="2893643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014572" y="2864415"/>
            <a:ext cx="762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376794" y="3254811"/>
            <a:ext cx="38100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57997" y="3254811"/>
            <a:ext cx="397701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158105" y="3095364"/>
            <a:ext cx="1618467" cy="7690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776572" y="3054132"/>
            <a:ext cx="1460326" cy="9585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reeform 63"/>
          <p:cNvSpPr/>
          <p:nvPr/>
        </p:nvSpPr>
        <p:spPr>
          <a:xfrm flipV="1">
            <a:off x="3303178" y="2078778"/>
            <a:ext cx="2718199" cy="413622"/>
          </a:xfrm>
          <a:custGeom>
            <a:avLst/>
            <a:gdLst>
              <a:gd name="connsiteX0" fmla="*/ 0 w 2705622"/>
              <a:gd name="connsiteY0" fmla="*/ 0 h 0"/>
              <a:gd name="connsiteX1" fmla="*/ 0 w 2705622"/>
              <a:gd name="connsiteY1" fmla="*/ 0 h 0"/>
              <a:gd name="connsiteX2" fmla="*/ 2705622 w 2705622"/>
              <a:gd name="connsiteY2" fmla="*/ 0 h 0"/>
              <a:gd name="connsiteX0" fmla="*/ 0 w 10000"/>
              <a:gd name="connsiteY0" fmla="*/ 0 h 8829"/>
              <a:gd name="connsiteX1" fmla="*/ 0 w 10000"/>
              <a:gd name="connsiteY1" fmla="*/ 0 h 8829"/>
              <a:gd name="connsiteX2" fmla="*/ 4954 w 10000"/>
              <a:gd name="connsiteY2" fmla="*/ 8829 h 8829"/>
              <a:gd name="connsiteX3" fmla="*/ 10000 w 10000"/>
              <a:gd name="connsiteY3" fmla="*/ 0 h 8829"/>
              <a:gd name="connsiteX0" fmla="*/ 0 w 10000"/>
              <a:gd name="connsiteY0" fmla="*/ 0 h 10009"/>
              <a:gd name="connsiteX1" fmla="*/ 0 w 10000"/>
              <a:gd name="connsiteY1" fmla="*/ 0 h 10009"/>
              <a:gd name="connsiteX2" fmla="*/ 4954 w 10000"/>
              <a:gd name="connsiteY2" fmla="*/ 10000 h 10009"/>
              <a:gd name="connsiteX3" fmla="*/ 10000 w 10000"/>
              <a:gd name="connsiteY3" fmla="*/ 0 h 10009"/>
              <a:gd name="connsiteX0" fmla="*/ 0 w 10000"/>
              <a:gd name="connsiteY0" fmla="*/ 3637 h 13646"/>
              <a:gd name="connsiteX1" fmla="*/ 185 w 10000"/>
              <a:gd name="connsiteY1" fmla="*/ 0 h 13646"/>
              <a:gd name="connsiteX2" fmla="*/ 4954 w 10000"/>
              <a:gd name="connsiteY2" fmla="*/ 13637 h 13646"/>
              <a:gd name="connsiteX3" fmla="*/ 10000 w 10000"/>
              <a:gd name="connsiteY3" fmla="*/ 3637 h 13646"/>
              <a:gd name="connsiteX0" fmla="*/ 308 w 10169"/>
              <a:gd name="connsiteY0" fmla="*/ 2200 h 14482"/>
              <a:gd name="connsiteX1" fmla="*/ 354 w 10169"/>
              <a:gd name="connsiteY1" fmla="*/ 836 h 14482"/>
              <a:gd name="connsiteX2" fmla="*/ 5123 w 10169"/>
              <a:gd name="connsiteY2" fmla="*/ 14473 h 14482"/>
              <a:gd name="connsiteX3" fmla="*/ 10169 w 10169"/>
              <a:gd name="connsiteY3" fmla="*/ 4473 h 14482"/>
              <a:gd name="connsiteX0" fmla="*/ 1489 w 9915"/>
              <a:gd name="connsiteY0" fmla="*/ 4837 h 13937"/>
              <a:gd name="connsiteX1" fmla="*/ 100 w 9915"/>
              <a:gd name="connsiteY1" fmla="*/ 291 h 13937"/>
              <a:gd name="connsiteX2" fmla="*/ 4869 w 9915"/>
              <a:gd name="connsiteY2" fmla="*/ 13928 h 13937"/>
              <a:gd name="connsiteX3" fmla="*/ 9915 w 9915"/>
              <a:gd name="connsiteY3" fmla="*/ 3928 h 13937"/>
              <a:gd name="connsiteX0" fmla="*/ 0 w 9899"/>
              <a:gd name="connsiteY0" fmla="*/ 0 h 9791"/>
              <a:gd name="connsiteX1" fmla="*/ 4810 w 9899"/>
              <a:gd name="connsiteY1" fmla="*/ 9785 h 9791"/>
              <a:gd name="connsiteX2" fmla="*/ 9899 w 9899"/>
              <a:gd name="connsiteY2" fmla="*/ 2609 h 9791"/>
              <a:gd name="connsiteX0" fmla="*/ 0 w 10236"/>
              <a:gd name="connsiteY0" fmla="*/ 999 h 10997"/>
              <a:gd name="connsiteX1" fmla="*/ 4859 w 10236"/>
              <a:gd name="connsiteY1" fmla="*/ 10993 h 10997"/>
              <a:gd name="connsiteX2" fmla="*/ 10236 w 10236"/>
              <a:gd name="connsiteY2" fmla="*/ 0 h 10997"/>
              <a:gd name="connsiteX0" fmla="*/ 0 w 10236"/>
              <a:gd name="connsiteY0" fmla="*/ 999 h 11000"/>
              <a:gd name="connsiteX1" fmla="*/ 4859 w 10236"/>
              <a:gd name="connsiteY1" fmla="*/ 10993 h 11000"/>
              <a:gd name="connsiteX2" fmla="*/ 10236 w 10236"/>
              <a:gd name="connsiteY2" fmla="*/ 0 h 1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36" h="11000">
                <a:moveTo>
                  <a:pt x="0" y="999"/>
                </a:moveTo>
                <a:cubicBezTo>
                  <a:pt x="574" y="2109"/>
                  <a:pt x="3255" y="10993"/>
                  <a:pt x="4859" y="10993"/>
                </a:cubicBezTo>
                <a:cubicBezTo>
                  <a:pt x="6572" y="11216"/>
                  <a:pt x="8853" y="6107"/>
                  <a:pt x="10236" y="0"/>
                </a:cubicBez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 flipV="1">
            <a:off x="1823866" y="3151844"/>
            <a:ext cx="2730946" cy="601256"/>
          </a:xfrm>
          <a:custGeom>
            <a:avLst/>
            <a:gdLst>
              <a:gd name="connsiteX0" fmla="*/ 0 w 2705622"/>
              <a:gd name="connsiteY0" fmla="*/ 0 h 0"/>
              <a:gd name="connsiteX1" fmla="*/ 0 w 2705622"/>
              <a:gd name="connsiteY1" fmla="*/ 0 h 0"/>
              <a:gd name="connsiteX2" fmla="*/ 2705622 w 2705622"/>
              <a:gd name="connsiteY2" fmla="*/ 0 h 0"/>
              <a:gd name="connsiteX0" fmla="*/ 0 w 10000"/>
              <a:gd name="connsiteY0" fmla="*/ 0 h 8829"/>
              <a:gd name="connsiteX1" fmla="*/ 0 w 10000"/>
              <a:gd name="connsiteY1" fmla="*/ 0 h 8829"/>
              <a:gd name="connsiteX2" fmla="*/ 4954 w 10000"/>
              <a:gd name="connsiteY2" fmla="*/ 8829 h 8829"/>
              <a:gd name="connsiteX3" fmla="*/ 10000 w 10000"/>
              <a:gd name="connsiteY3" fmla="*/ 0 h 8829"/>
              <a:gd name="connsiteX0" fmla="*/ 0 w 10000"/>
              <a:gd name="connsiteY0" fmla="*/ 0 h 10009"/>
              <a:gd name="connsiteX1" fmla="*/ 0 w 10000"/>
              <a:gd name="connsiteY1" fmla="*/ 0 h 10009"/>
              <a:gd name="connsiteX2" fmla="*/ 4954 w 10000"/>
              <a:gd name="connsiteY2" fmla="*/ 10000 h 10009"/>
              <a:gd name="connsiteX3" fmla="*/ 10000 w 10000"/>
              <a:gd name="connsiteY3" fmla="*/ 0 h 10009"/>
              <a:gd name="connsiteX0" fmla="*/ 0 w 10000"/>
              <a:gd name="connsiteY0" fmla="*/ 3637 h 13646"/>
              <a:gd name="connsiteX1" fmla="*/ 185 w 10000"/>
              <a:gd name="connsiteY1" fmla="*/ 0 h 13646"/>
              <a:gd name="connsiteX2" fmla="*/ 4954 w 10000"/>
              <a:gd name="connsiteY2" fmla="*/ 13637 h 13646"/>
              <a:gd name="connsiteX3" fmla="*/ 10000 w 10000"/>
              <a:gd name="connsiteY3" fmla="*/ 3637 h 13646"/>
              <a:gd name="connsiteX0" fmla="*/ 308 w 10169"/>
              <a:gd name="connsiteY0" fmla="*/ 2200 h 14482"/>
              <a:gd name="connsiteX1" fmla="*/ 354 w 10169"/>
              <a:gd name="connsiteY1" fmla="*/ 836 h 14482"/>
              <a:gd name="connsiteX2" fmla="*/ 5123 w 10169"/>
              <a:gd name="connsiteY2" fmla="*/ 14473 h 14482"/>
              <a:gd name="connsiteX3" fmla="*/ 10169 w 10169"/>
              <a:gd name="connsiteY3" fmla="*/ 4473 h 14482"/>
              <a:gd name="connsiteX0" fmla="*/ 1489 w 9915"/>
              <a:gd name="connsiteY0" fmla="*/ 4837 h 13937"/>
              <a:gd name="connsiteX1" fmla="*/ 100 w 9915"/>
              <a:gd name="connsiteY1" fmla="*/ 291 h 13937"/>
              <a:gd name="connsiteX2" fmla="*/ 4869 w 9915"/>
              <a:gd name="connsiteY2" fmla="*/ 13928 h 13937"/>
              <a:gd name="connsiteX3" fmla="*/ 9915 w 9915"/>
              <a:gd name="connsiteY3" fmla="*/ 3928 h 13937"/>
              <a:gd name="connsiteX0" fmla="*/ 0 w 9899"/>
              <a:gd name="connsiteY0" fmla="*/ 0 h 9791"/>
              <a:gd name="connsiteX1" fmla="*/ 4810 w 9899"/>
              <a:gd name="connsiteY1" fmla="*/ 9785 h 9791"/>
              <a:gd name="connsiteX2" fmla="*/ 9899 w 9899"/>
              <a:gd name="connsiteY2" fmla="*/ 2609 h 9791"/>
              <a:gd name="connsiteX0" fmla="*/ 0 w 10236"/>
              <a:gd name="connsiteY0" fmla="*/ 999 h 10997"/>
              <a:gd name="connsiteX1" fmla="*/ 4859 w 10236"/>
              <a:gd name="connsiteY1" fmla="*/ 10993 h 10997"/>
              <a:gd name="connsiteX2" fmla="*/ 10236 w 10236"/>
              <a:gd name="connsiteY2" fmla="*/ 0 h 10997"/>
              <a:gd name="connsiteX0" fmla="*/ 0 w 10236"/>
              <a:gd name="connsiteY0" fmla="*/ 999 h 11000"/>
              <a:gd name="connsiteX1" fmla="*/ 4859 w 10236"/>
              <a:gd name="connsiteY1" fmla="*/ 10993 h 11000"/>
              <a:gd name="connsiteX2" fmla="*/ 10236 w 10236"/>
              <a:gd name="connsiteY2" fmla="*/ 0 h 11000"/>
              <a:gd name="connsiteX0" fmla="*/ 0 w 10236"/>
              <a:gd name="connsiteY0" fmla="*/ 9660 h 10157"/>
              <a:gd name="connsiteX1" fmla="*/ 4812 w 10236"/>
              <a:gd name="connsiteY1" fmla="*/ 0 h 10157"/>
              <a:gd name="connsiteX2" fmla="*/ 10236 w 10236"/>
              <a:gd name="connsiteY2" fmla="*/ 8661 h 10157"/>
              <a:gd name="connsiteX0" fmla="*/ 0 w 10708"/>
              <a:gd name="connsiteY0" fmla="*/ 17322 h 17370"/>
              <a:gd name="connsiteX1" fmla="*/ 5284 w 10708"/>
              <a:gd name="connsiteY1" fmla="*/ 0 h 17370"/>
              <a:gd name="connsiteX2" fmla="*/ 10708 w 10708"/>
              <a:gd name="connsiteY2" fmla="*/ 8661 h 17370"/>
              <a:gd name="connsiteX0" fmla="*/ 0 w 10708"/>
              <a:gd name="connsiteY0" fmla="*/ 14324 h 14381"/>
              <a:gd name="connsiteX1" fmla="*/ 5284 w 10708"/>
              <a:gd name="connsiteY1" fmla="*/ 0 h 14381"/>
              <a:gd name="connsiteX2" fmla="*/ 10708 w 10708"/>
              <a:gd name="connsiteY2" fmla="*/ 5663 h 14381"/>
              <a:gd name="connsiteX0" fmla="*/ 0 w 10378"/>
              <a:gd name="connsiteY0" fmla="*/ 14324 h 16428"/>
              <a:gd name="connsiteX1" fmla="*/ 5284 w 10378"/>
              <a:gd name="connsiteY1" fmla="*/ 0 h 16428"/>
              <a:gd name="connsiteX2" fmla="*/ 10378 w 10378"/>
              <a:gd name="connsiteY2" fmla="*/ 15324 h 16428"/>
              <a:gd name="connsiteX0" fmla="*/ 0 w 10378"/>
              <a:gd name="connsiteY0" fmla="*/ 14324 h 15324"/>
              <a:gd name="connsiteX1" fmla="*/ 5284 w 10378"/>
              <a:gd name="connsiteY1" fmla="*/ 0 h 15324"/>
              <a:gd name="connsiteX2" fmla="*/ 10378 w 10378"/>
              <a:gd name="connsiteY2" fmla="*/ 15324 h 15324"/>
              <a:gd name="connsiteX0" fmla="*/ 0 w 10284"/>
              <a:gd name="connsiteY0" fmla="*/ 15990 h 16041"/>
              <a:gd name="connsiteX1" fmla="*/ 5190 w 10284"/>
              <a:gd name="connsiteY1" fmla="*/ 0 h 16041"/>
              <a:gd name="connsiteX2" fmla="*/ 10284 w 10284"/>
              <a:gd name="connsiteY2" fmla="*/ 15324 h 16041"/>
              <a:gd name="connsiteX0" fmla="*/ 0 w 10284"/>
              <a:gd name="connsiteY0" fmla="*/ 15990 h 15990"/>
              <a:gd name="connsiteX1" fmla="*/ 5190 w 10284"/>
              <a:gd name="connsiteY1" fmla="*/ 0 h 15990"/>
              <a:gd name="connsiteX2" fmla="*/ 10284 w 10284"/>
              <a:gd name="connsiteY2" fmla="*/ 15324 h 1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84" h="15990">
                <a:moveTo>
                  <a:pt x="0" y="15990"/>
                </a:moveTo>
                <a:cubicBezTo>
                  <a:pt x="763" y="11770"/>
                  <a:pt x="3586" y="0"/>
                  <a:pt x="5190" y="0"/>
                </a:cubicBezTo>
                <a:cubicBezTo>
                  <a:pt x="6903" y="223"/>
                  <a:pt x="8995" y="11104"/>
                  <a:pt x="10284" y="15324"/>
                </a:cubicBezTo>
              </a:path>
            </a:pathLst>
          </a:custGeom>
          <a:noFill/>
          <a:ln w="254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972574" y="411089"/>
            <a:ext cx="504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Example</a:t>
            </a:r>
            <a:endParaRPr lang="en-US" sz="3600" dirty="0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2055298" y="2706666"/>
            <a:ext cx="762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Freeform 67"/>
          <p:cNvSpPr/>
          <p:nvPr/>
        </p:nvSpPr>
        <p:spPr>
          <a:xfrm flipV="1">
            <a:off x="3300032" y="1897011"/>
            <a:ext cx="2718199" cy="413622"/>
          </a:xfrm>
          <a:custGeom>
            <a:avLst/>
            <a:gdLst>
              <a:gd name="connsiteX0" fmla="*/ 0 w 2705622"/>
              <a:gd name="connsiteY0" fmla="*/ 0 h 0"/>
              <a:gd name="connsiteX1" fmla="*/ 0 w 2705622"/>
              <a:gd name="connsiteY1" fmla="*/ 0 h 0"/>
              <a:gd name="connsiteX2" fmla="*/ 2705622 w 2705622"/>
              <a:gd name="connsiteY2" fmla="*/ 0 h 0"/>
              <a:gd name="connsiteX0" fmla="*/ 0 w 10000"/>
              <a:gd name="connsiteY0" fmla="*/ 0 h 8829"/>
              <a:gd name="connsiteX1" fmla="*/ 0 w 10000"/>
              <a:gd name="connsiteY1" fmla="*/ 0 h 8829"/>
              <a:gd name="connsiteX2" fmla="*/ 4954 w 10000"/>
              <a:gd name="connsiteY2" fmla="*/ 8829 h 8829"/>
              <a:gd name="connsiteX3" fmla="*/ 10000 w 10000"/>
              <a:gd name="connsiteY3" fmla="*/ 0 h 8829"/>
              <a:gd name="connsiteX0" fmla="*/ 0 w 10000"/>
              <a:gd name="connsiteY0" fmla="*/ 0 h 10009"/>
              <a:gd name="connsiteX1" fmla="*/ 0 w 10000"/>
              <a:gd name="connsiteY1" fmla="*/ 0 h 10009"/>
              <a:gd name="connsiteX2" fmla="*/ 4954 w 10000"/>
              <a:gd name="connsiteY2" fmla="*/ 10000 h 10009"/>
              <a:gd name="connsiteX3" fmla="*/ 10000 w 10000"/>
              <a:gd name="connsiteY3" fmla="*/ 0 h 10009"/>
              <a:gd name="connsiteX0" fmla="*/ 0 w 10000"/>
              <a:gd name="connsiteY0" fmla="*/ 3637 h 13646"/>
              <a:gd name="connsiteX1" fmla="*/ 185 w 10000"/>
              <a:gd name="connsiteY1" fmla="*/ 0 h 13646"/>
              <a:gd name="connsiteX2" fmla="*/ 4954 w 10000"/>
              <a:gd name="connsiteY2" fmla="*/ 13637 h 13646"/>
              <a:gd name="connsiteX3" fmla="*/ 10000 w 10000"/>
              <a:gd name="connsiteY3" fmla="*/ 3637 h 13646"/>
              <a:gd name="connsiteX0" fmla="*/ 308 w 10169"/>
              <a:gd name="connsiteY0" fmla="*/ 2200 h 14482"/>
              <a:gd name="connsiteX1" fmla="*/ 354 w 10169"/>
              <a:gd name="connsiteY1" fmla="*/ 836 h 14482"/>
              <a:gd name="connsiteX2" fmla="*/ 5123 w 10169"/>
              <a:gd name="connsiteY2" fmla="*/ 14473 h 14482"/>
              <a:gd name="connsiteX3" fmla="*/ 10169 w 10169"/>
              <a:gd name="connsiteY3" fmla="*/ 4473 h 14482"/>
              <a:gd name="connsiteX0" fmla="*/ 1489 w 9915"/>
              <a:gd name="connsiteY0" fmla="*/ 4837 h 13937"/>
              <a:gd name="connsiteX1" fmla="*/ 100 w 9915"/>
              <a:gd name="connsiteY1" fmla="*/ 291 h 13937"/>
              <a:gd name="connsiteX2" fmla="*/ 4869 w 9915"/>
              <a:gd name="connsiteY2" fmla="*/ 13928 h 13937"/>
              <a:gd name="connsiteX3" fmla="*/ 9915 w 9915"/>
              <a:gd name="connsiteY3" fmla="*/ 3928 h 13937"/>
              <a:gd name="connsiteX0" fmla="*/ 0 w 9899"/>
              <a:gd name="connsiteY0" fmla="*/ 0 h 9791"/>
              <a:gd name="connsiteX1" fmla="*/ 4810 w 9899"/>
              <a:gd name="connsiteY1" fmla="*/ 9785 h 9791"/>
              <a:gd name="connsiteX2" fmla="*/ 9899 w 9899"/>
              <a:gd name="connsiteY2" fmla="*/ 2609 h 9791"/>
              <a:gd name="connsiteX0" fmla="*/ 0 w 10236"/>
              <a:gd name="connsiteY0" fmla="*/ 999 h 10997"/>
              <a:gd name="connsiteX1" fmla="*/ 4859 w 10236"/>
              <a:gd name="connsiteY1" fmla="*/ 10993 h 10997"/>
              <a:gd name="connsiteX2" fmla="*/ 10236 w 10236"/>
              <a:gd name="connsiteY2" fmla="*/ 0 h 10997"/>
              <a:gd name="connsiteX0" fmla="*/ 0 w 10236"/>
              <a:gd name="connsiteY0" fmla="*/ 999 h 11000"/>
              <a:gd name="connsiteX1" fmla="*/ 4859 w 10236"/>
              <a:gd name="connsiteY1" fmla="*/ 10993 h 11000"/>
              <a:gd name="connsiteX2" fmla="*/ 10236 w 10236"/>
              <a:gd name="connsiteY2" fmla="*/ 0 h 1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36" h="11000">
                <a:moveTo>
                  <a:pt x="0" y="999"/>
                </a:moveTo>
                <a:cubicBezTo>
                  <a:pt x="574" y="2109"/>
                  <a:pt x="3255" y="10993"/>
                  <a:pt x="4859" y="10993"/>
                </a:cubicBezTo>
                <a:cubicBezTo>
                  <a:pt x="6572" y="11216"/>
                  <a:pt x="8853" y="6107"/>
                  <a:pt x="10236" y="0"/>
                </a:cubicBezTo>
              </a:path>
            </a:pathLst>
          </a:custGeom>
          <a:noFill/>
          <a:ln w="25400"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 flipV="1">
            <a:off x="3321953" y="1665156"/>
            <a:ext cx="2718199" cy="413622"/>
          </a:xfrm>
          <a:custGeom>
            <a:avLst/>
            <a:gdLst>
              <a:gd name="connsiteX0" fmla="*/ 0 w 2705622"/>
              <a:gd name="connsiteY0" fmla="*/ 0 h 0"/>
              <a:gd name="connsiteX1" fmla="*/ 0 w 2705622"/>
              <a:gd name="connsiteY1" fmla="*/ 0 h 0"/>
              <a:gd name="connsiteX2" fmla="*/ 2705622 w 2705622"/>
              <a:gd name="connsiteY2" fmla="*/ 0 h 0"/>
              <a:gd name="connsiteX0" fmla="*/ 0 w 10000"/>
              <a:gd name="connsiteY0" fmla="*/ 0 h 8829"/>
              <a:gd name="connsiteX1" fmla="*/ 0 w 10000"/>
              <a:gd name="connsiteY1" fmla="*/ 0 h 8829"/>
              <a:gd name="connsiteX2" fmla="*/ 4954 w 10000"/>
              <a:gd name="connsiteY2" fmla="*/ 8829 h 8829"/>
              <a:gd name="connsiteX3" fmla="*/ 10000 w 10000"/>
              <a:gd name="connsiteY3" fmla="*/ 0 h 8829"/>
              <a:gd name="connsiteX0" fmla="*/ 0 w 10000"/>
              <a:gd name="connsiteY0" fmla="*/ 0 h 10009"/>
              <a:gd name="connsiteX1" fmla="*/ 0 w 10000"/>
              <a:gd name="connsiteY1" fmla="*/ 0 h 10009"/>
              <a:gd name="connsiteX2" fmla="*/ 4954 w 10000"/>
              <a:gd name="connsiteY2" fmla="*/ 10000 h 10009"/>
              <a:gd name="connsiteX3" fmla="*/ 10000 w 10000"/>
              <a:gd name="connsiteY3" fmla="*/ 0 h 10009"/>
              <a:gd name="connsiteX0" fmla="*/ 0 w 10000"/>
              <a:gd name="connsiteY0" fmla="*/ 3637 h 13646"/>
              <a:gd name="connsiteX1" fmla="*/ 185 w 10000"/>
              <a:gd name="connsiteY1" fmla="*/ 0 h 13646"/>
              <a:gd name="connsiteX2" fmla="*/ 4954 w 10000"/>
              <a:gd name="connsiteY2" fmla="*/ 13637 h 13646"/>
              <a:gd name="connsiteX3" fmla="*/ 10000 w 10000"/>
              <a:gd name="connsiteY3" fmla="*/ 3637 h 13646"/>
              <a:gd name="connsiteX0" fmla="*/ 308 w 10169"/>
              <a:gd name="connsiteY0" fmla="*/ 2200 h 14482"/>
              <a:gd name="connsiteX1" fmla="*/ 354 w 10169"/>
              <a:gd name="connsiteY1" fmla="*/ 836 h 14482"/>
              <a:gd name="connsiteX2" fmla="*/ 5123 w 10169"/>
              <a:gd name="connsiteY2" fmla="*/ 14473 h 14482"/>
              <a:gd name="connsiteX3" fmla="*/ 10169 w 10169"/>
              <a:gd name="connsiteY3" fmla="*/ 4473 h 14482"/>
              <a:gd name="connsiteX0" fmla="*/ 1489 w 9915"/>
              <a:gd name="connsiteY0" fmla="*/ 4837 h 13937"/>
              <a:gd name="connsiteX1" fmla="*/ 100 w 9915"/>
              <a:gd name="connsiteY1" fmla="*/ 291 h 13937"/>
              <a:gd name="connsiteX2" fmla="*/ 4869 w 9915"/>
              <a:gd name="connsiteY2" fmla="*/ 13928 h 13937"/>
              <a:gd name="connsiteX3" fmla="*/ 9915 w 9915"/>
              <a:gd name="connsiteY3" fmla="*/ 3928 h 13937"/>
              <a:gd name="connsiteX0" fmla="*/ 0 w 9899"/>
              <a:gd name="connsiteY0" fmla="*/ 0 h 9791"/>
              <a:gd name="connsiteX1" fmla="*/ 4810 w 9899"/>
              <a:gd name="connsiteY1" fmla="*/ 9785 h 9791"/>
              <a:gd name="connsiteX2" fmla="*/ 9899 w 9899"/>
              <a:gd name="connsiteY2" fmla="*/ 2609 h 9791"/>
              <a:gd name="connsiteX0" fmla="*/ 0 w 10236"/>
              <a:gd name="connsiteY0" fmla="*/ 999 h 10997"/>
              <a:gd name="connsiteX1" fmla="*/ 4859 w 10236"/>
              <a:gd name="connsiteY1" fmla="*/ 10993 h 10997"/>
              <a:gd name="connsiteX2" fmla="*/ 10236 w 10236"/>
              <a:gd name="connsiteY2" fmla="*/ 0 h 10997"/>
              <a:gd name="connsiteX0" fmla="*/ 0 w 10236"/>
              <a:gd name="connsiteY0" fmla="*/ 999 h 11000"/>
              <a:gd name="connsiteX1" fmla="*/ 4859 w 10236"/>
              <a:gd name="connsiteY1" fmla="*/ 10993 h 11000"/>
              <a:gd name="connsiteX2" fmla="*/ 10236 w 10236"/>
              <a:gd name="connsiteY2" fmla="*/ 0 h 1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36" h="11000">
                <a:moveTo>
                  <a:pt x="0" y="999"/>
                </a:moveTo>
                <a:cubicBezTo>
                  <a:pt x="574" y="2109"/>
                  <a:pt x="3255" y="10993"/>
                  <a:pt x="4859" y="10993"/>
                </a:cubicBezTo>
                <a:cubicBezTo>
                  <a:pt x="6572" y="11216"/>
                  <a:pt x="8853" y="6107"/>
                  <a:pt x="10236" y="0"/>
                </a:cubicBezTo>
              </a:path>
            </a:pathLst>
          </a:custGeom>
          <a:noFill/>
          <a:ln w="25400">
            <a:solidFill>
              <a:srgbClr val="92D050"/>
            </a:solidFill>
            <a:headEnd type="arrow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3567294" y="2722324"/>
            <a:ext cx="762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967338" y="3183291"/>
            <a:ext cx="397701" cy="533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5928972" y="3206532"/>
            <a:ext cx="1460326" cy="95850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6064148" y="3374589"/>
            <a:ext cx="1460326" cy="958503"/>
          </a:xfrm>
          <a:prstGeom prst="straightConnector1">
            <a:avLst/>
          </a:prstGeom>
          <a:ln w="25400">
            <a:solidFill>
              <a:srgbClr val="92D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5130161" y="3095364"/>
            <a:ext cx="397701" cy="533400"/>
          </a:xfrm>
          <a:prstGeom prst="straightConnector1">
            <a:avLst/>
          </a:prstGeom>
          <a:ln w="25400">
            <a:solidFill>
              <a:srgbClr val="92D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579298" y="3046043"/>
            <a:ext cx="762000" cy="0"/>
          </a:xfrm>
          <a:prstGeom prst="straightConnector1">
            <a:avLst/>
          </a:prstGeom>
          <a:ln w="25400">
            <a:solidFill>
              <a:srgbClr val="92D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055298" y="3070964"/>
            <a:ext cx="762000" cy="0"/>
          </a:xfrm>
          <a:prstGeom prst="straightConnector1">
            <a:avLst/>
          </a:prstGeom>
          <a:ln w="25400">
            <a:solidFill>
              <a:srgbClr val="92D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3213855" y="3323964"/>
            <a:ext cx="3810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554653" y="3186961"/>
            <a:ext cx="381000" cy="609600"/>
          </a:xfrm>
          <a:prstGeom prst="straightConnector1">
            <a:avLst/>
          </a:prstGeom>
          <a:ln w="25400">
            <a:solidFill>
              <a:srgbClr val="92D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971536" y="2213370"/>
            <a:ext cx="70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(1,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195946" y="2213370"/>
            <a:ext cx="70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14)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2590065" y="2261871"/>
            <a:ext cx="70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(2,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2843947" y="2261871"/>
            <a:ext cx="70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13)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109048" y="2229605"/>
            <a:ext cx="70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(3,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6374313" y="2229605"/>
            <a:ext cx="70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4349548" y="2253307"/>
            <a:ext cx="70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(5,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5126493" y="4432500"/>
            <a:ext cx="70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(6,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7520781" y="2213370"/>
            <a:ext cx="70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(7,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829028" y="2213370"/>
            <a:ext cx="70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8)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5386438" y="4432500"/>
            <a:ext cx="70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9)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4614652" y="2253307"/>
            <a:ext cx="70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10)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3549319" y="4617166"/>
            <a:ext cx="70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(11,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3899266" y="4596076"/>
            <a:ext cx="70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12)</a:t>
            </a:r>
            <a:endParaRPr lang="en-US" dirty="0"/>
          </a:p>
        </p:txBody>
      </p:sp>
      <p:sp>
        <p:nvSpPr>
          <p:cNvPr id="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172200"/>
            <a:ext cx="3886200" cy="549275"/>
          </a:xfrm>
        </p:spPr>
        <p:txBody>
          <a:bodyPr/>
          <a:lstStyle/>
          <a:p>
            <a:r>
              <a:rPr lang="en-GB" dirty="0" smtClean="0"/>
              <a:t>THANKS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Saumya</a:t>
            </a:r>
            <a:r>
              <a:rPr lang="en-GB" dirty="0" smtClean="0"/>
              <a:t> </a:t>
            </a:r>
            <a:r>
              <a:rPr lang="en-GB" dirty="0" err="1" smtClean="0"/>
              <a:t>Agarwal</a:t>
            </a:r>
            <a:r>
              <a:rPr lang="en-GB" dirty="0" smtClean="0"/>
              <a:t> (Roll No 35) &amp; </a:t>
            </a:r>
            <a:r>
              <a:rPr lang="en-GB" dirty="0" err="1" smtClean="0"/>
              <a:t>Saurabh</a:t>
            </a:r>
            <a:r>
              <a:rPr lang="en-GB" dirty="0" smtClean="0"/>
              <a:t> </a:t>
            </a:r>
            <a:r>
              <a:rPr lang="en-GB" dirty="0" err="1" smtClean="0"/>
              <a:t>Garg</a:t>
            </a:r>
            <a:r>
              <a:rPr lang="en-GB" dirty="0" smtClean="0"/>
              <a:t>(Roll No 36) (MCA 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8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80" grpId="0"/>
      <p:bldP spid="81" grpId="0"/>
      <p:bldP spid="82" grpId="0"/>
      <p:bldP spid="83" grpId="0"/>
      <p:bldP spid="85" grpId="0"/>
      <p:bldP spid="86" grpId="0"/>
      <p:bldP spid="88" grpId="0"/>
      <p:bldP spid="89" grpId="0"/>
      <p:bldP spid="90" grpId="0"/>
      <p:bldP spid="91" grpId="0"/>
      <p:bldP spid="92" grpId="0"/>
      <p:bldP spid="94" grpId="0"/>
      <p:bldP spid="95" grpId="0"/>
      <p:bldP spid="9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Designing Parallel Algorithms</a:t>
            </a:r>
          </a:p>
          <a:p>
            <a:r>
              <a:rPr lang="en-US" sz="2800" dirty="0" smtClean="0"/>
              <a:t>Prioritizing tasks/commands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2514600" y="372858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14600" y="494778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162800" y="357096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29400" y="4175342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779707" y="4175342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22615" y="5183687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810500" y="5171161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05100" y="4175342"/>
            <a:ext cx="0" cy="658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840255" y="3919080"/>
            <a:ext cx="19050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610083" y="3919080"/>
            <a:ext cx="200417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05000" y="376729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x=a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92058" y="493378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rint x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813115" y="4652636"/>
            <a:ext cx="0" cy="4433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001000" y="4675078"/>
            <a:ext cx="0" cy="4209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0800" y="6172200"/>
            <a:ext cx="3886200" cy="549275"/>
          </a:xfrm>
        </p:spPr>
        <p:txBody>
          <a:bodyPr/>
          <a:lstStyle/>
          <a:p>
            <a:r>
              <a:rPr lang="en-GB" dirty="0" smtClean="0"/>
              <a:t>THANKS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Saumya</a:t>
            </a:r>
            <a:r>
              <a:rPr lang="en-GB" dirty="0" smtClean="0"/>
              <a:t> </a:t>
            </a:r>
            <a:r>
              <a:rPr lang="en-GB" dirty="0" err="1" smtClean="0"/>
              <a:t>Agarwal</a:t>
            </a:r>
            <a:r>
              <a:rPr lang="en-GB" dirty="0" smtClean="0"/>
              <a:t> (Roll No 35) &amp; </a:t>
            </a:r>
            <a:r>
              <a:rPr lang="en-GB" dirty="0" err="1" smtClean="0"/>
              <a:t>Saurabh</a:t>
            </a:r>
            <a:r>
              <a:rPr lang="en-GB" dirty="0" smtClean="0"/>
              <a:t> </a:t>
            </a:r>
            <a:r>
              <a:rPr lang="en-GB" dirty="0" err="1" smtClean="0"/>
              <a:t>Garg</a:t>
            </a:r>
            <a:r>
              <a:rPr lang="en-GB" dirty="0" smtClean="0"/>
              <a:t>(Roll No 36) (MCA 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97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Breadth First Search Tree</a:t>
            </a:r>
            <a:br>
              <a:rPr lang="en-US" dirty="0" smtClean="0"/>
            </a:br>
            <a:r>
              <a:rPr lang="en-US" dirty="0" smtClean="0"/>
              <a:t>(Undirected Graph)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668839"/>
          </a:xfrm>
          <a:ln>
            <a:solidFill>
              <a:srgbClr val="92D050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12873" y="3276600"/>
            <a:ext cx="2667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90600" y="4592782"/>
            <a:ext cx="2667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59633" y="4734791"/>
            <a:ext cx="2667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2805" y="4657725"/>
            <a:ext cx="2667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54186" y="2196812"/>
            <a:ext cx="2667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14139" y="3241532"/>
            <a:ext cx="210507" cy="282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0" idx="3"/>
            <a:endCxn id="11" idx="7"/>
          </p:cNvCxnSpPr>
          <p:nvPr/>
        </p:nvCxnSpPr>
        <p:spPr>
          <a:xfrm flipH="1">
            <a:off x="3193818" y="2408194"/>
            <a:ext cx="899425" cy="8747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48" idx="2"/>
          </p:cNvCxnSpPr>
          <p:nvPr/>
        </p:nvCxnSpPr>
        <p:spPr>
          <a:xfrm rot="5400000" flipH="1" flipV="1">
            <a:off x="3134802" y="2342064"/>
            <a:ext cx="881063" cy="8641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20886" y="2362200"/>
            <a:ext cx="1691987" cy="1066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4" idx="4"/>
          </p:cNvCxnSpPr>
          <p:nvPr/>
        </p:nvCxnSpPr>
        <p:spPr>
          <a:xfrm flipH="1" flipV="1">
            <a:off x="6146223" y="3524250"/>
            <a:ext cx="46760" cy="11923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1" idx="4"/>
            <a:endCxn id="8" idx="0"/>
          </p:cNvCxnSpPr>
          <p:nvPr/>
        </p:nvCxnSpPr>
        <p:spPr>
          <a:xfrm>
            <a:off x="3119393" y="3524250"/>
            <a:ext cx="56762" cy="11334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943841" y="4536930"/>
            <a:ext cx="360218" cy="3957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996821" y="4569502"/>
            <a:ext cx="360218" cy="3957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007427" y="2135764"/>
            <a:ext cx="360218" cy="3957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014606" y="4677108"/>
            <a:ext cx="360218" cy="3957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966114" y="3215121"/>
            <a:ext cx="360218" cy="3957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>
            <a:off x="4368223" y="2278205"/>
            <a:ext cx="1703975" cy="10793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200400" y="3505200"/>
            <a:ext cx="48492" cy="118217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1214414" y="3500438"/>
            <a:ext cx="1889800" cy="10888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11" idx="5"/>
            <a:endCxn id="7" idx="6"/>
          </p:cNvCxnSpPr>
          <p:nvPr/>
        </p:nvCxnSpPr>
        <p:spPr>
          <a:xfrm>
            <a:off x="3193818" y="3482847"/>
            <a:ext cx="3132515" cy="13757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214678" y="3409093"/>
            <a:ext cx="2944091" cy="130579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 95"/>
          <p:cNvSpPr/>
          <p:nvPr/>
        </p:nvSpPr>
        <p:spPr>
          <a:xfrm>
            <a:off x="2976039" y="3192390"/>
            <a:ext cx="304800" cy="3810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4007427" y="1692885"/>
            <a:ext cx="611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u1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382130" y="3224320"/>
            <a:ext cx="552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u3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2438400" y="3154918"/>
            <a:ext cx="53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u2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 flipH="1">
            <a:off x="6474079" y="4635417"/>
            <a:ext cx="53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u6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533400" y="4542596"/>
            <a:ext cx="62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u4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2991424" y="5078638"/>
            <a:ext cx="60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u5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143108" y="6286520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Thanks Nicky Bagaria (29), Prerna Mishra (30)</a:t>
            </a:r>
          </a:p>
          <a:p>
            <a:pPr algn="ctr"/>
            <a:r>
              <a:rPr lang="en-US" sz="1400" dirty="0" smtClean="0"/>
              <a:t>     MCA(2012)</a:t>
            </a:r>
          </a:p>
          <a:p>
            <a:r>
              <a:rPr lang="en-US" sz="1200" dirty="0" err="1" smtClean="0">
                <a:noFill/>
              </a:rPr>
              <a:t>i</a:t>
            </a:r>
            <a:r>
              <a:rPr lang="en-US" sz="1200" dirty="0" smtClean="0">
                <a:noFill/>
              </a:rPr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43768" y="2857496"/>
            <a:ext cx="1357322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Note: </a:t>
            </a:r>
            <a:r>
              <a:rPr lang="en-US" dirty="0" smtClean="0"/>
              <a:t>There are no forward and backward edges in an undirected BFS Tree.</a:t>
            </a:r>
            <a:endParaRPr lang="en-IN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1187624" y="3492458"/>
            <a:ext cx="1741302" cy="10081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57224" y="5429264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Red Edges</a:t>
            </a:r>
            <a:r>
              <a:rPr lang="en-US" dirty="0" smtClean="0"/>
              <a:t>: Tree Edge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Green Edges</a:t>
            </a:r>
            <a:r>
              <a:rPr lang="en-US" dirty="0" smtClean="0"/>
              <a:t>: Cross Edge</a:t>
            </a:r>
            <a:endParaRPr lang="en-IN" dirty="0"/>
          </a:p>
        </p:txBody>
      </p:sp>
      <p:cxnSp>
        <p:nvCxnSpPr>
          <p:cNvPr id="64" name="Straight Connector 63"/>
          <p:cNvCxnSpPr>
            <a:stCxn id="96" idx="6"/>
            <a:endCxn id="4" idx="2"/>
          </p:cNvCxnSpPr>
          <p:nvPr/>
        </p:nvCxnSpPr>
        <p:spPr>
          <a:xfrm>
            <a:off x="3280839" y="3382891"/>
            <a:ext cx="2732034" cy="175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47" idx="2"/>
          </p:cNvCxnSpPr>
          <p:nvPr/>
        </p:nvCxnSpPr>
        <p:spPr>
          <a:xfrm flipH="1" flipV="1">
            <a:off x="1259633" y="4735789"/>
            <a:ext cx="1737188" cy="315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4" idx="3"/>
          </p:cNvCxnSpPr>
          <p:nvPr/>
        </p:nvCxnSpPr>
        <p:spPr>
          <a:xfrm flipH="1">
            <a:off x="1259633" y="3487983"/>
            <a:ext cx="4792297" cy="11757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7" idx="2"/>
          </p:cNvCxnSpPr>
          <p:nvPr/>
        </p:nvCxnSpPr>
        <p:spPr>
          <a:xfrm flipH="1" flipV="1">
            <a:off x="3275857" y="4807797"/>
            <a:ext cx="2783776" cy="508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131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indefinit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Application of DFS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b="1">
                <a:latin typeface="Arial" charset="0"/>
                <a:cs typeface="Arial" charset="0"/>
              </a:rPr>
              <a:t>STRONGLY CONNECTED COMPONENTS</a:t>
            </a:r>
          </a:p>
          <a:p>
            <a:pPr>
              <a:buFontTx/>
              <a:buNone/>
            </a:pPr>
            <a:endParaRPr lang="en-US" sz="240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sz="2400">
                <a:latin typeface="Arial" charset="0"/>
                <a:cs typeface="Arial" charset="0"/>
              </a:rPr>
              <a:t>Steps to compute Strongly Connected Components of a graph :- </a:t>
            </a:r>
          </a:p>
          <a:p>
            <a:pPr>
              <a:buFontTx/>
              <a:buAutoNum type="arabicPeriod"/>
            </a:pPr>
            <a:r>
              <a:rPr lang="en-US" sz="2400">
                <a:latin typeface="Arial" charset="0"/>
                <a:cs typeface="Arial" charset="0"/>
              </a:rPr>
              <a:t>Perform DFS on the original graph.</a:t>
            </a:r>
          </a:p>
          <a:p>
            <a:pPr>
              <a:buFontTx/>
              <a:buAutoNum type="arabicPeriod"/>
            </a:pPr>
            <a:r>
              <a:rPr lang="en-US" sz="2400">
                <a:latin typeface="Arial" charset="0"/>
                <a:cs typeface="Arial" charset="0"/>
              </a:rPr>
              <a:t>Compute transpose of a graph G</a:t>
            </a:r>
            <a:r>
              <a:rPr lang="en-US" sz="2400" baseline="30000">
                <a:latin typeface="Arial" charset="0"/>
                <a:cs typeface="Arial" charset="0"/>
              </a:rPr>
              <a:t>T</a:t>
            </a:r>
            <a:r>
              <a:rPr lang="en-US" sz="2400">
                <a:latin typeface="Arial" charset="0"/>
                <a:cs typeface="Arial" charset="0"/>
              </a:rPr>
              <a:t> </a:t>
            </a:r>
          </a:p>
          <a:p>
            <a:pPr>
              <a:buFontTx/>
              <a:buNone/>
            </a:pPr>
            <a:r>
              <a:rPr lang="en-US" sz="2400">
                <a:latin typeface="Arial" charset="0"/>
                <a:cs typeface="Arial" charset="0"/>
              </a:rPr>
              <a:t>      i.e. reverse the direction of the edges.</a:t>
            </a:r>
          </a:p>
          <a:p>
            <a:pPr>
              <a:buFontTx/>
              <a:buNone/>
            </a:pPr>
            <a:r>
              <a:rPr lang="en-US" sz="2400">
                <a:latin typeface="Arial" charset="0"/>
                <a:cs typeface="Arial" charset="0"/>
              </a:rPr>
              <a:t>3.  Perform DFS on G</a:t>
            </a:r>
            <a:r>
              <a:rPr lang="en-US" sz="2400" baseline="30000">
                <a:latin typeface="Arial" charset="0"/>
                <a:cs typeface="Arial" charset="0"/>
              </a:rPr>
              <a:t>T</a:t>
            </a:r>
            <a:r>
              <a:rPr lang="en-US" sz="2400">
                <a:latin typeface="Arial" charset="0"/>
                <a:cs typeface="Arial" charset="0"/>
              </a:rPr>
              <a:t> in decreasing order of finishing time f(u) of step 1. </a:t>
            </a:r>
          </a:p>
          <a:p>
            <a:pPr>
              <a:buFontTx/>
              <a:buNone/>
            </a:pPr>
            <a:endParaRPr lang="en-US" sz="360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endParaRPr lang="en-US" sz="3600">
              <a:latin typeface="Arial" charset="0"/>
              <a:cs typeface="Arial" charset="0"/>
            </a:endParaRP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</p:txBody>
      </p:sp>
    </p:spTree>
    <p:extLst>
      <p:ext uri="{BB962C8B-B14F-4D97-AF65-F5344CB8AC3E}">
        <p14:creationId xmlns:p14="http://schemas.microsoft.com/office/powerpoint/2010/main" val="3377995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26035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47813" y="1557338"/>
            <a:ext cx="842962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>
              <a:solidFill>
                <a:prstClr val="white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500563" y="1700213"/>
            <a:ext cx="935037" cy="64928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059113" y="2852738"/>
            <a:ext cx="914400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011863" y="1484313"/>
            <a:ext cx="1143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2775" name="Footer Placeholder 41"/>
          <p:cNvSpPr>
            <a:spLocks noGrp="1"/>
          </p:cNvSpPr>
          <p:nvPr>
            <p:ph type="ftr" sz="quarter" idx="11"/>
          </p:nvPr>
        </p:nvSpPr>
        <p:spPr>
          <a:xfrm>
            <a:off x="3214688" y="6308725"/>
            <a:ext cx="2928937" cy="549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  <a:p>
            <a:pPr eaLnBrk="1" hangingPunct="1"/>
            <a:endParaRPr lang="en-US" sz="2800"/>
          </a:p>
        </p:txBody>
      </p:sp>
      <p:cxnSp>
        <p:nvCxnSpPr>
          <p:cNvPr id="43" name="Straight Arrow Connector 42"/>
          <p:cNvCxnSpPr>
            <a:stCxn id="11" idx="7"/>
            <a:endCxn id="4" idx="3"/>
          </p:cNvCxnSpPr>
          <p:nvPr/>
        </p:nvCxnSpPr>
        <p:spPr>
          <a:xfrm rot="5400000" flipH="1" flipV="1">
            <a:off x="2432844" y="680244"/>
            <a:ext cx="811212" cy="114300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1"/>
          </p:cNvCxnSpPr>
          <p:nvPr/>
        </p:nvCxnSpPr>
        <p:spPr>
          <a:xfrm rot="16200000" flipV="1">
            <a:off x="2367757" y="2132806"/>
            <a:ext cx="742950" cy="9064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5"/>
            <a:endCxn id="39" idx="0"/>
          </p:cNvCxnSpPr>
          <p:nvPr/>
        </p:nvCxnSpPr>
        <p:spPr>
          <a:xfrm>
            <a:off x="4056063" y="846138"/>
            <a:ext cx="911225" cy="85407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>
            <a:off x="3997325" y="2352675"/>
            <a:ext cx="722313" cy="7159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80" name="Rectangle 53"/>
          <p:cNvSpPr>
            <a:spLocks noChangeArrowheads="1"/>
          </p:cNvSpPr>
          <p:nvPr/>
        </p:nvSpPr>
        <p:spPr bwMode="auto">
          <a:xfrm>
            <a:off x="4340225" y="1571625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8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3059113" y="4292600"/>
            <a:ext cx="1008062" cy="6492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4284663" y="5229225"/>
            <a:ext cx="1008062" cy="57626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2124075" y="5300663"/>
            <a:ext cx="935038" cy="57626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5867400" y="476250"/>
            <a:ext cx="914400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7143750" y="1571625"/>
            <a:ext cx="8636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6000750" y="2857500"/>
            <a:ext cx="914400" cy="6477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9" name="Straight Arrow Connector 168"/>
          <p:cNvCxnSpPr>
            <a:stCxn id="39" idx="7"/>
            <a:endCxn id="166" idx="3"/>
          </p:cNvCxnSpPr>
          <p:nvPr/>
        </p:nvCxnSpPr>
        <p:spPr>
          <a:xfrm flipV="1">
            <a:off x="5299075" y="1090613"/>
            <a:ext cx="703263" cy="70485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66" idx="5"/>
            <a:endCxn id="167" idx="0"/>
          </p:cNvCxnSpPr>
          <p:nvPr/>
        </p:nvCxnSpPr>
        <p:spPr>
          <a:xfrm rot="16200000" flipH="1">
            <a:off x="6872287" y="868363"/>
            <a:ext cx="479425" cy="92710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167" idx="4"/>
            <a:endCxn id="168" idx="6"/>
          </p:cNvCxnSpPr>
          <p:nvPr/>
        </p:nvCxnSpPr>
        <p:spPr>
          <a:xfrm rot="5400000">
            <a:off x="6783387" y="2389188"/>
            <a:ext cx="923925" cy="66040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H="1" flipV="1">
            <a:off x="5148263" y="2276475"/>
            <a:ext cx="863600" cy="7921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stCxn id="44" idx="4"/>
          </p:cNvCxnSpPr>
          <p:nvPr/>
        </p:nvCxnSpPr>
        <p:spPr>
          <a:xfrm>
            <a:off x="3516313" y="3573463"/>
            <a:ext cx="22225" cy="719137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>
            <a:endCxn id="87" idx="3"/>
          </p:cNvCxnSpPr>
          <p:nvPr/>
        </p:nvCxnSpPr>
        <p:spPr>
          <a:xfrm flipV="1">
            <a:off x="2714625" y="4846638"/>
            <a:ext cx="492125" cy="439737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>
            <a:off x="3995738" y="4724400"/>
            <a:ext cx="576262" cy="5048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 rot="10800000">
            <a:off x="3071813" y="5715000"/>
            <a:ext cx="1214437" cy="158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571500" y="285750"/>
            <a:ext cx="1785938" cy="6429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EXAMPLE :-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980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26035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</a:rPr>
              <a:t>2</a:t>
            </a:r>
            <a:endParaRPr lang="en-IN" sz="2800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47813" y="1557338"/>
            <a:ext cx="842962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>
              <a:solidFill>
                <a:prstClr val="white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500563" y="1700213"/>
            <a:ext cx="935037" cy="64928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3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071813" y="2928938"/>
            <a:ext cx="914400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4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714500" y="1571625"/>
            <a:ext cx="83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</a:t>
            </a: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011863" y="1484313"/>
            <a:ext cx="1143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3800" name="Footer Placeholder 41"/>
          <p:cNvSpPr>
            <a:spLocks noGrp="1"/>
          </p:cNvSpPr>
          <p:nvPr>
            <p:ph type="ftr" sz="quarter" idx="11"/>
          </p:nvPr>
        </p:nvSpPr>
        <p:spPr>
          <a:xfrm>
            <a:off x="3214688" y="6308725"/>
            <a:ext cx="2928937" cy="549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  <a:p>
            <a:pPr eaLnBrk="1" hangingPunct="1"/>
            <a:endParaRPr lang="en-US" sz="2800"/>
          </a:p>
        </p:txBody>
      </p:sp>
      <p:cxnSp>
        <p:nvCxnSpPr>
          <p:cNvPr id="43" name="Straight Arrow Connector 42"/>
          <p:cNvCxnSpPr>
            <a:stCxn id="11" idx="7"/>
          </p:cNvCxnSpPr>
          <p:nvPr/>
        </p:nvCxnSpPr>
        <p:spPr>
          <a:xfrm rot="5400000" flipH="1" flipV="1">
            <a:off x="2412207" y="711993"/>
            <a:ext cx="800100" cy="109061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V="1">
            <a:off x="2178844" y="2178844"/>
            <a:ext cx="1000125" cy="78581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5"/>
            <a:endCxn id="39" idx="0"/>
          </p:cNvCxnSpPr>
          <p:nvPr/>
        </p:nvCxnSpPr>
        <p:spPr>
          <a:xfrm>
            <a:off x="4056063" y="846138"/>
            <a:ext cx="911225" cy="85407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3851275" y="2349500"/>
            <a:ext cx="865188" cy="8477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5" name="Rectangle 53"/>
          <p:cNvSpPr>
            <a:spLocks noChangeArrowheads="1"/>
          </p:cNvSpPr>
          <p:nvPr/>
        </p:nvSpPr>
        <p:spPr bwMode="auto">
          <a:xfrm>
            <a:off x="4340225" y="1571625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80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4214813" y="785813"/>
            <a:ext cx="1000125" cy="92868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5400000">
            <a:off x="3860801" y="2211387"/>
            <a:ext cx="779462" cy="7858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V="1">
            <a:off x="4067175" y="2420938"/>
            <a:ext cx="865188" cy="8636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9" name="TextBox 139"/>
          <p:cNvSpPr txBox="1">
            <a:spLocks noChangeArrowheads="1"/>
          </p:cNvSpPr>
          <p:nvPr/>
        </p:nvSpPr>
        <p:spPr bwMode="auto">
          <a:xfrm>
            <a:off x="4786313" y="214313"/>
            <a:ext cx="928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(12,</a:t>
            </a:r>
          </a:p>
        </p:txBody>
      </p:sp>
      <p:sp>
        <p:nvSpPr>
          <p:cNvPr id="33810" name="TextBox 140"/>
          <p:cNvSpPr txBox="1">
            <a:spLocks noChangeArrowheads="1"/>
          </p:cNvSpPr>
          <p:nvPr/>
        </p:nvSpPr>
        <p:spPr bwMode="auto">
          <a:xfrm>
            <a:off x="571500" y="1571625"/>
            <a:ext cx="1439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(1,</a:t>
            </a:r>
          </a:p>
        </p:txBody>
      </p:sp>
      <p:sp>
        <p:nvSpPr>
          <p:cNvPr id="33811" name="TextBox 151"/>
          <p:cNvSpPr txBox="1">
            <a:spLocks noChangeArrowheads="1"/>
          </p:cNvSpPr>
          <p:nvPr/>
        </p:nvSpPr>
        <p:spPr bwMode="auto">
          <a:xfrm>
            <a:off x="7715250" y="1214438"/>
            <a:ext cx="935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(13,</a:t>
            </a:r>
          </a:p>
        </p:txBody>
      </p:sp>
      <p:sp>
        <p:nvSpPr>
          <p:cNvPr id="87" name="Oval 86"/>
          <p:cNvSpPr/>
          <p:nvPr/>
        </p:nvSpPr>
        <p:spPr>
          <a:xfrm>
            <a:off x="3059113" y="4292600"/>
            <a:ext cx="1008062" cy="6492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5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4284663" y="5229225"/>
            <a:ext cx="1008062" cy="700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6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2124075" y="5300663"/>
            <a:ext cx="935038" cy="70008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7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5929313" y="500063"/>
            <a:ext cx="914400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8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7164388" y="1557338"/>
            <a:ext cx="8636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9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6011863" y="2781300"/>
            <a:ext cx="914400" cy="6477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10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9" name="Straight Arrow Connector 168"/>
          <p:cNvCxnSpPr>
            <a:stCxn id="39" idx="7"/>
            <a:endCxn id="166" idx="3"/>
          </p:cNvCxnSpPr>
          <p:nvPr/>
        </p:nvCxnSpPr>
        <p:spPr>
          <a:xfrm rot="5400000" flipH="1" flipV="1">
            <a:off x="5341144" y="1073944"/>
            <a:ext cx="679450" cy="76358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6643688" y="1143000"/>
            <a:ext cx="785812" cy="4286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 rot="5400000">
            <a:off x="6748463" y="2252663"/>
            <a:ext cx="719137" cy="642937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H="1" flipV="1">
            <a:off x="5148263" y="2276475"/>
            <a:ext cx="863600" cy="7921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V="1">
            <a:off x="2143125" y="714375"/>
            <a:ext cx="1071563" cy="7858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stCxn id="44" idx="4"/>
          </p:cNvCxnSpPr>
          <p:nvPr/>
        </p:nvCxnSpPr>
        <p:spPr>
          <a:xfrm>
            <a:off x="3529013" y="3649663"/>
            <a:ext cx="22225" cy="719137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H="1">
            <a:off x="2700338" y="4797425"/>
            <a:ext cx="431800" cy="5762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>
            <a:off x="3995738" y="4724400"/>
            <a:ext cx="576262" cy="49053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 rot="10800000">
            <a:off x="3000375" y="5786438"/>
            <a:ext cx="1427163" cy="1587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>
            <a:endCxn id="106" idx="6"/>
          </p:cNvCxnSpPr>
          <p:nvPr/>
        </p:nvCxnSpPr>
        <p:spPr>
          <a:xfrm rot="10800000" flipV="1">
            <a:off x="3059113" y="5645150"/>
            <a:ext cx="1238250" cy="63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Arrow Connector 295"/>
          <p:cNvCxnSpPr>
            <a:stCxn id="87" idx="5"/>
            <a:endCxn id="104" idx="1"/>
          </p:cNvCxnSpPr>
          <p:nvPr/>
        </p:nvCxnSpPr>
        <p:spPr>
          <a:xfrm rot="16200000" flipH="1">
            <a:off x="3933031" y="4833145"/>
            <a:ext cx="485775" cy="5127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 flipV="1">
            <a:off x="5214938" y="1071563"/>
            <a:ext cx="720725" cy="6477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/>
          <p:cNvCxnSpPr/>
          <p:nvPr/>
        </p:nvCxnSpPr>
        <p:spPr>
          <a:xfrm>
            <a:off x="6858000" y="1000125"/>
            <a:ext cx="857250" cy="5715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/>
          <p:cNvCxnSpPr>
            <a:stCxn id="167" idx="4"/>
          </p:cNvCxnSpPr>
          <p:nvPr/>
        </p:nvCxnSpPr>
        <p:spPr>
          <a:xfrm rot="5400000">
            <a:off x="6869907" y="2302669"/>
            <a:ext cx="785812" cy="6667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32" name="TextBox 140"/>
          <p:cNvSpPr txBox="1">
            <a:spLocks noChangeArrowheads="1"/>
          </p:cNvSpPr>
          <p:nvPr/>
        </p:nvSpPr>
        <p:spPr bwMode="auto">
          <a:xfrm>
            <a:off x="1571625" y="142875"/>
            <a:ext cx="1500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      (2,</a:t>
            </a:r>
          </a:p>
        </p:txBody>
      </p:sp>
      <p:sp>
        <p:nvSpPr>
          <p:cNvPr id="33833" name="TextBox 140"/>
          <p:cNvSpPr txBox="1">
            <a:spLocks noChangeArrowheads="1"/>
          </p:cNvSpPr>
          <p:nvPr/>
        </p:nvSpPr>
        <p:spPr bwMode="auto">
          <a:xfrm>
            <a:off x="2786063" y="1643063"/>
            <a:ext cx="1500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      (3,</a:t>
            </a:r>
          </a:p>
        </p:txBody>
      </p:sp>
      <p:sp>
        <p:nvSpPr>
          <p:cNvPr id="33834" name="TextBox 140"/>
          <p:cNvSpPr txBox="1">
            <a:spLocks noChangeArrowheads="1"/>
          </p:cNvSpPr>
          <p:nvPr/>
        </p:nvSpPr>
        <p:spPr bwMode="auto">
          <a:xfrm>
            <a:off x="4071938" y="335756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(4,  </a:t>
            </a:r>
          </a:p>
        </p:txBody>
      </p:sp>
      <p:sp>
        <p:nvSpPr>
          <p:cNvPr id="33835" name="TextBox 140"/>
          <p:cNvSpPr txBox="1">
            <a:spLocks noChangeArrowheads="1"/>
          </p:cNvSpPr>
          <p:nvPr/>
        </p:nvSpPr>
        <p:spPr bwMode="auto">
          <a:xfrm>
            <a:off x="4071938" y="421481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(5,  </a:t>
            </a:r>
          </a:p>
        </p:txBody>
      </p:sp>
      <p:sp>
        <p:nvSpPr>
          <p:cNvPr id="33836" name="TextBox 140"/>
          <p:cNvSpPr txBox="1">
            <a:spLocks noChangeArrowheads="1"/>
          </p:cNvSpPr>
          <p:nvPr/>
        </p:nvSpPr>
        <p:spPr bwMode="auto">
          <a:xfrm>
            <a:off x="428625" y="528637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        (7,  </a:t>
            </a:r>
          </a:p>
        </p:txBody>
      </p:sp>
      <p:sp>
        <p:nvSpPr>
          <p:cNvPr id="33837" name="TextBox 140"/>
          <p:cNvSpPr txBox="1">
            <a:spLocks noChangeArrowheads="1"/>
          </p:cNvSpPr>
          <p:nvPr/>
        </p:nvSpPr>
        <p:spPr bwMode="auto">
          <a:xfrm>
            <a:off x="5429250" y="528637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(6,  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rot="5400000">
            <a:off x="3107531" y="3964782"/>
            <a:ext cx="644525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39" name="TextBox 151"/>
          <p:cNvSpPr txBox="1">
            <a:spLocks noChangeArrowheads="1"/>
          </p:cNvSpPr>
          <p:nvPr/>
        </p:nvSpPr>
        <p:spPr bwMode="auto">
          <a:xfrm>
            <a:off x="6997700" y="3235325"/>
            <a:ext cx="935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(14,</a:t>
            </a: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3000375" y="5929313"/>
            <a:ext cx="1428750" cy="1587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16200000" flipV="1">
            <a:off x="3453607" y="3975893"/>
            <a:ext cx="527050" cy="476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04" idx="0"/>
            <a:endCxn id="87" idx="6"/>
          </p:cNvCxnSpPr>
          <p:nvPr/>
        </p:nvCxnSpPr>
        <p:spPr>
          <a:xfrm rot="16200000" flipV="1">
            <a:off x="4122738" y="4562475"/>
            <a:ext cx="611187" cy="72231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H="1" flipV="1">
            <a:off x="6500813" y="1214438"/>
            <a:ext cx="796925" cy="4603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endCxn id="167" idx="3"/>
          </p:cNvCxnSpPr>
          <p:nvPr/>
        </p:nvCxnSpPr>
        <p:spPr>
          <a:xfrm flipV="1">
            <a:off x="6643688" y="2143125"/>
            <a:ext cx="647700" cy="64293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66" idx="4"/>
            <a:endCxn id="39" idx="6"/>
          </p:cNvCxnSpPr>
          <p:nvPr/>
        </p:nvCxnSpPr>
        <p:spPr>
          <a:xfrm rot="5400000">
            <a:off x="5508626" y="1147762"/>
            <a:ext cx="804862" cy="95091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rot="16200000" flipV="1">
            <a:off x="3857626" y="928687"/>
            <a:ext cx="785812" cy="78581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rot="10800000" flipV="1">
            <a:off x="2428875" y="1000125"/>
            <a:ext cx="1071563" cy="78581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Rectangle 216"/>
          <p:cNvSpPr/>
          <p:nvPr/>
        </p:nvSpPr>
        <p:spPr>
          <a:xfrm>
            <a:off x="500063" y="214313"/>
            <a:ext cx="1571625" cy="714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STEP 1:-</a:t>
            </a:r>
          </a:p>
        </p:txBody>
      </p:sp>
      <p:sp>
        <p:nvSpPr>
          <p:cNvPr id="57" name="TextBox 140"/>
          <p:cNvSpPr txBox="1">
            <a:spLocks noChangeArrowheads="1"/>
          </p:cNvSpPr>
          <p:nvPr/>
        </p:nvSpPr>
        <p:spPr bwMode="auto">
          <a:xfrm>
            <a:off x="857250" y="528637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        8)  </a:t>
            </a:r>
          </a:p>
        </p:txBody>
      </p:sp>
      <p:sp>
        <p:nvSpPr>
          <p:cNvPr id="58" name="TextBox 140"/>
          <p:cNvSpPr txBox="1">
            <a:spLocks noChangeArrowheads="1"/>
          </p:cNvSpPr>
          <p:nvPr/>
        </p:nvSpPr>
        <p:spPr bwMode="auto">
          <a:xfrm>
            <a:off x="5786438" y="5286375"/>
            <a:ext cx="164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9)  </a:t>
            </a:r>
          </a:p>
        </p:txBody>
      </p:sp>
      <p:sp>
        <p:nvSpPr>
          <p:cNvPr id="59" name="TextBox 140"/>
          <p:cNvSpPr txBox="1">
            <a:spLocks noChangeArrowheads="1"/>
          </p:cNvSpPr>
          <p:nvPr/>
        </p:nvSpPr>
        <p:spPr bwMode="auto">
          <a:xfrm>
            <a:off x="4357688" y="421481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10)</a:t>
            </a:r>
          </a:p>
        </p:txBody>
      </p:sp>
      <p:sp>
        <p:nvSpPr>
          <p:cNvPr id="60" name="TextBox 140"/>
          <p:cNvSpPr txBox="1">
            <a:spLocks noChangeArrowheads="1"/>
          </p:cNvSpPr>
          <p:nvPr/>
        </p:nvSpPr>
        <p:spPr bwMode="auto">
          <a:xfrm>
            <a:off x="4500563" y="335756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11)  </a:t>
            </a:r>
          </a:p>
        </p:txBody>
      </p:sp>
      <p:sp>
        <p:nvSpPr>
          <p:cNvPr id="62" name="TextBox 151"/>
          <p:cNvSpPr txBox="1">
            <a:spLocks noChangeArrowheads="1"/>
          </p:cNvSpPr>
          <p:nvPr/>
        </p:nvSpPr>
        <p:spPr bwMode="auto">
          <a:xfrm>
            <a:off x="7429500" y="3214688"/>
            <a:ext cx="935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15)</a:t>
            </a:r>
          </a:p>
        </p:txBody>
      </p:sp>
      <p:sp>
        <p:nvSpPr>
          <p:cNvPr id="63" name="TextBox 151"/>
          <p:cNvSpPr txBox="1">
            <a:spLocks noChangeArrowheads="1"/>
          </p:cNvSpPr>
          <p:nvPr/>
        </p:nvSpPr>
        <p:spPr bwMode="auto">
          <a:xfrm>
            <a:off x="8208963" y="1214438"/>
            <a:ext cx="935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16)</a:t>
            </a:r>
          </a:p>
        </p:txBody>
      </p:sp>
      <p:sp>
        <p:nvSpPr>
          <p:cNvPr id="65" name="TextBox 139"/>
          <p:cNvSpPr txBox="1">
            <a:spLocks noChangeArrowheads="1"/>
          </p:cNvSpPr>
          <p:nvPr/>
        </p:nvSpPr>
        <p:spPr bwMode="auto">
          <a:xfrm>
            <a:off x="5214938" y="214313"/>
            <a:ext cx="928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17)</a:t>
            </a:r>
          </a:p>
        </p:txBody>
      </p:sp>
      <p:sp>
        <p:nvSpPr>
          <p:cNvPr id="66" name="TextBox 140"/>
          <p:cNvSpPr txBox="1">
            <a:spLocks noChangeArrowheads="1"/>
          </p:cNvSpPr>
          <p:nvPr/>
        </p:nvSpPr>
        <p:spPr bwMode="auto">
          <a:xfrm>
            <a:off x="3143250" y="1643063"/>
            <a:ext cx="1500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      18)</a:t>
            </a:r>
          </a:p>
        </p:txBody>
      </p:sp>
      <p:sp>
        <p:nvSpPr>
          <p:cNvPr id="68" name="TextBox 140"/>
          <p:cNvSpPr txBox="1">
            <a:spLocks noChangeArrowheads="1"/>
          </p:cNvSpPr>
          <p:nvPr/>
        </p:nvSpPr>
        <p:spPr bwMode="auto">
          <a:xfrm>
            <a:off x="2000250" y="142875"/>
            <a:ext cx="1500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      19)</a:t>
            </a:r>
          </a:p>
        </p:txBody>
      </p:sp>
      <p:sp>
        <p:nvSpPr>
          <p:cNvPr id="69" name="TextBox 140"/>
          <p:cNvSpPr txBox="1">
            <a:spLocks noChangeArrowheads="1"/>
          </p:cNvSpPr>
          <p:nvPr/>
        </p:nvSpPr>
        <p:spPr bwMode="auto">
          <a:xfrm>
            <a:off x="928688" y="1571625"/>
            <a:ext cx="1439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20)</a:t>
            </a:r>
          </a:p>
        </p:txBody>
      </p:sp>
    </p:spTree>
    <p:extLst>
      <p:ext uri="{BB962C8B-B14F-4D97-AF65-F5344CB8AC3E}">
        <p14:creationId xmlns:p14="http://schemas.microsoft.com/office/powerpoint/2010/main" val="801533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26035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</a:rPr>
              <a:t>2</a:t>
            </a:r>
            <a:endParaRPr lang="en-IN" sz="2800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47813" y="1557338"/>
            <a:ext cx="842962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>
              <a:solidFill>
                <a:prstClr val="white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500563" y="1700213"/>
            <a:ext cx="935037" cy="64928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3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071813" y="2928938"/>
            <a:ext cx="914400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4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714500" y="1571625"/>
            <a:ext cx="83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</a:t>
            </a: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011863" y="1484313"/>
            <a:ext cx="1143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4824" name="Footer Placeholder 41"/>
          <p:cNvSpPr>
            <a:spLocks noGrp="1"/>
          </p:cNvSpPr>
          <p:nvPr>
            <p:ph type="ftr" sz="quarter" idx="11"/>
          </p:nvPr>
        </p:nvSpPr>
        <p:spPr>
          <a:xfrm>
            <a:off x="3214688" y="6308725"/>
            <a:ext cx="2928937" cy="549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  <a:p>
            <a:pPr eaLnBrk="1" hangingPunct="1"/>
            <a:endParaRPr lang="en-US" sz="2800"/>
          </a:p>
        </p:txBody>
      </p:sp>
      <p:cxnSp>
        <p:nvCxnSpPr>
          <p:cNvPr id="43" name="Straight Arrow Connector 42"/>
          <p:cNvCxnSpPr>
            <a:stCxn id="11" idx="7"/>
          </p:cNvCxnSpPr>
          <p:nvPr/>
        </p:nvCxnSpPr>
        <p:spPr>
          <a:xfrm rot="5400000" flipH="1" flipV="1">
            <a:off x="2412207" y="711993"/>
            <a:ext cx="800100" cy="109061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V="1">
            <a:off x="2178844" y="2178844"/>
            <a:ext cx="1000125" cy="78581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5"/>
            <a:endCxn id="39" idx="0"/>
          </p:cNvCxnSpPr>
          <p:nvPr/>
        </p:nvCxnSpPr>
        <p:spPr>
          <a:xfrm>
            <a:off x="4056063" y="846138"/>
            <a:ext cx="911225" cy="85407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3851275" y="2349500"/>
            <a:ext cx="865188" cy="8477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9" name="Rectangle 53"/>
          <p:cNvSpPr>
            <a:spLocks noChangeArrowheads="1"/>
          </p:cNvSpPr>
          <p:nvPr/>
        </p:nvSpPr>
        <p:spPr bwMode="auto">
          <a:xfrm>
            <a:off x="4340225" y="1571625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80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>
            <a:off x="4214813" y="785813"/>
            <a:ext cx="1000125" cy="92868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5400000">
            <a:off x="3860801" y="2211387"/>
            <a:ext cx="779462" cy="7858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V="1">
            <a:off x="4067175" y="2420938"/>
            <a:ext cx="865188" cy="8636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3" name="TextBox 139"/>
          <p:cNvSpPr txBox="1">
            <a:spLocks noChangeArrowheads="1"/>
          </p:cNvSpPr>
          <p:nvPr/>
        </p:nvSpPr>
        <p:spPr bwMode="auto">
          <a:xfrm>
            <a:off x="4929188" y="285750"/>
            <a:ext cx="928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(12,17)</a:t>
            </a:r>
          </a:p>
        </p:txBody>
      </p:sp>
      <p:sp>
        <p:nvSpPr>
          <p:cNvPr id="34834" name="TextBox 140"/>
          <p:cNvSpPr txBox="1">
            <a:spLocks noChangeArrowheads="1"/>
          </p:cNvSpPr>
          <p:nvPr/>
        </p:nvSpPr>
        <p:spPr bwMode="auto">
          <a:xfrm>
            <a:off x="571500" y="1571625"/>
            <a:ext cx="1439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(1,20)</a:t>
            </a:r>
          </a:p>
        </p:txBody>
      </p:sp>
      <p:sp>
        <p:nvSpPr>
          <p:cNvPr id="34835" name="TextBox 151"/>
          <p:cNvSpPr txBox="1">
            <a:spLocks noChangeArrowheads="1"/>
          </p:cNvSpPr>
          <p:nvPr/>
        </p:nvSpPr>
        <p:spPr bwMode="auto">
          <a:xfrm>
            <a:off x="7885113" y="1268413"/>
            <a:ext cx="935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(13,16)</a:t>
            </a:r>
          </a:p>
        </p:txBody>
      </p:sp>
      <p:sp>
        <p:nvSpPr>
          <p:cNvPr id="87" name="Oval 86"/>
          <p:cNvSpPr/>
          <p:nvPr/>
        </p:nvSpPr>
        <p:spPr>
          <a:xfrm>
            <a:off x="3059113" y="4292600"/>
            <a:ext cx="1008062" cy="6492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5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4284663" y="5229225"/>
            <a:ext cx="1008062" cy="7000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6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2124075" y="5300663"/>
            <a:ext cx="935038" cy="70008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7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5929313" y="500063"/>
            <a:ext cx="914400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8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7164388" y="1557338"/>
            <a:ext cx="8636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9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6011863" y="2781300"/>
            <a:ext cx="914400" cy="6477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10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9" name="Straight Arrow Connector 168"/>
          <p:cNvCxnSpPr>
            <a:stCxn id="39" idx="7"/>
            <a:endCxn id="166" idx="3"/>
          </p:cNvCxnSpPr>
          <p:nvPr/>
        </p:nvCxnSpPr>
        <p:spPr>
          <a:xfrm rot="5400000" flipH="1" flipV="1">
            <a:off x="5341144" y="1073944"/>
            <a:ext cx="679450" cy="76358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6643688" y="1143000"/>
            <a:ext cx="785812" cy="4286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 rot="5400000">
            <a:off x="6748463" y="2252663"/>
            <a:ext cx="719137" cy="642937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H="1" flipV="1">
            <a:off x="5148263" y="2276475"/>
            <a:ext cx="863600" cy="7921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V="1">
            <a:off x="2143125" y="714375"/>
            <a:ext cx="1071563" cy="7858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stCxn id="44" idx="4"/>
          </p:cNvCxnSpPr>
          <p:nvPr/>
        </p:nvCxnSpPr>
        <p:spPr>
          <a:xfrm>
            <a:off x="3529013" y="3649663"/>
            <a:ext cx="22225" cy="719137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H="1">
            <a:off x="2700338" y="4797425"/>
            <a:ext cx="431800" cy="5762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>
            <a:off x="3995738" y="4724400"/>
            <a:ext cx="576262" cy="49053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 rot="10800000">
            <a:off x="3000375" y="5786438"/>
            <a:ext cx="1427163" cy="1587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>
            <a:endCxn id="106" idx="6"/>
          </p:cNvCxnSpPr>
          <p:nvPr/>
        </p:nvCxnSpPr>
        <p:spPr>
          <a:xfrm rot="10800000" flipV="1">
            <a:off x="3059113" y="5645150"/>
            <a:ext cx="1238250" cy="63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Arrow Connector 295"/>
          <p:cNvCxnSpPr>
            <a:stCxn id="87" idx="5"/>
            <a:endCxn id="104" idx="1"/>
          </p:cNvCxnSpPr>
          <p:nvPr/>
        </p:nvCxnSpPr>
        <p:spPr>
          <a:xfrm rot="16200000" flipH="1">
            <a:off x="3933031" y="4833145"/>
            <a:ext cx="485775" cy="51276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/>
          <p:nvPr/>
        </p:nvCxnSpPr>
        <p:spPr>
          <a:xfrm flipV="1">
            <a:off x="5214938" y="1071563"/>
            <a:ext cx="720725" cy="6477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Arrow Connector 310"/>
          <p:cNvCxnSpPr/>
          <p:nvPr/>
        </p:nvCxnSpPr>
        <p:spPr>
          <a:xfrm>
            <a:off x="6858000" y="1000125"/>
            <a:ext cx="857250" cy="5715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Arrow Connector 318"/>
          <p:cNvCxnSpPr>
            <a:stCxn id="167" idx="4"/>
          </p:cNvCxnSpPr>
          <p:nvPr/>
        </p:nvCxnSpPr>
        <p:spPr>
          <a:xfrm rot="5400000">
            <a:off x="6869907" y="2302669"/>
            <a:ext cx="785812" cy="6667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56" name="TextBox 140"/>
          <p:cNvSpPr txBox="1">
            <a:spLocks noChangeArrowheads="1"/>
          </p:cNvSpPr>
          <p:nvPr/>
        </p:nvSpPr>
        <p:spPr bwMode="auto">
          <a:xfrm>
            <a:off x="1785938" y="285750"/>
            <a:ext cx="1500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      (2,19)</a:t>
            </a:r>
          </a:p>
        </p:txBody>
      </p:sp>
      <p:sp>
        <p:nvSpPr>
          <p:cNvPr id="34857" name="TextBox 140"/>
          <p:cNvSpPr txBox="1">
            <a:spLocks noChangeArrowheads="1"/>
          </p:cNvSpPr>
          <p:nvPr/>
        </p:nvSpPr>
        <p:spPr bwMode="auto">
          <a:xfrm>
            <a:off x="3000375" y="1643063"/>
            <a:ext cx="1500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      (3,18)</a:t>
            </a:r>
          </a:p>
        </p:txBody>
      </p:sp>
      <p:sp>
        <p:nvSpPr>
          <p:cNvPr id="34858" name="TextBox 140"/>
          <p:cNvSpPr txBox="1">
            <a:spLocks noChangeArrowheads="1"/>
          </p:cNvSpPr>
          <p:nvPr/>
        </p:nvSpPr>
        <p:spPr bwMode="auto">
          <a:xfrm>
            <a:off x="4071938" y="335756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(4,11)  </a:t>
            </a:r>
          </a:p>
        </p:txBody>
      </p:sp>
      <p:sp>
        <p:nvSpPr>
          <p:cNvPr id="34859" name="TextBox 140"/>
          <p:cNvSpPr txBox="1">
            <a:spLocks noChangeArrowheads="1"/>
          </p:cNvSpPr>
          <p:nvPr/>
        </p:nvSpPr>
        <p:spPr bwMode="auto">
          <a:xfrm>
            <a:off x="4071938" y="4214813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(5,10)  </a:t>
            </a:r>
          </a:p>
        </p:txBody>
      </p:sp>
      <p:sp>
        <p:nvSpPr>
          <p:cNvPr id="34860" name="TextBox 140"/>
          <p:cNvSpPr txBox="1">
            <a:spLocks noChangeArrowheads="1"/>
          </p:cNvSpPr>
          <p:nvPr/>
        </p:nvSpPr>
        <p:spPr bwMode="auto">
          <a:xfrm>
            <a:off x="428625" y="5429250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             (7,8)  </a:t>
            </a:r>
          </a:p>
        </p:txBody>
      </p:sp>
      <p:sp>
        <p:nvSpPr>
          <p:cNvPr id="34861" name="TextBox 140"/>
          <p:cNvSpPr txBox="1">
            <a:spLocks noChangeArrowheads="1"/>
          </p:cNvSpPr>
          <p:nvPr/>
        </p:nvSpPr>
        <p:spPr bwMode="auto">
          <a:xfrm>
            <a:off x="5429250" y="5286375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(6,9)  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rot="5400000">
            <a:off x="3107531" y="3964782"/>
            <a:ext cx="644525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63" name="TextBox 151"/>
          <p:cNvSpPr txBox="1">
            <a:spLocks noChangeArrowheads="1"/>
          </p:cNvSpPr>
          <p:nvPr/>
        </p:nvSpPr>
        <p:spPr bwMode="auto">
          <a:xfrm>
            <a:off x="6997700" y="3235325"/>
            <a:ext cx="935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(14,15)</a:t>
            </a: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3000375" y="5929313"/>
            <a:ext cx="1428750" cy="1587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16200000" flipV="1">
            <a:off x="3453607" y="3975893"/>
            <a:ext cx="527050" cy="476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04" idx="0"/>
            <a:endCxn id="87" idx="6"/>
          </p:cNvCxnSpPr>
          <p:nvPr/>
        </p:nvCxnSpPr>
        <p:spPr>
          <a:xfrm rot="16200000" flipV="1">
            <a:off x="4122738" y="4562475"/>
            <a:ext cx="611187" cy="72231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H="1" flipV="1">
            <a:off x="6500813" y="1214438"/>
            <a:ext cx="796925" cy="4603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endCxn id="167" idx="3"/>
          </p:cNvCxnSpPr>
          <p:nvPr/>
        </p:nvCxnSpPr>
        <p:spPr>
          <a:xfrm flipV="1">
            <a:off x="6643688" y="2143125"/>
            <a:ext cx="647700" cy="64293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stCxn id="166" idx="4"/>
            <a:endCxn id="39" idx="6"/>
          </p:cNvCxnSpPr>
          <p:nvPr/>
        </p:nvCxnSpPr>
        <p:spPr>
          <a:xfrm rot="5400000">
            <a:off x="5508626" y="1147762"/>
            <a:ext cx="804862" cy="95091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rot="16200000" flipV="1">
            <a:off x="3857626" y="928687"/>
            <a:ext cx="785812" cy="78581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rot="10800000" flipV="1">
            <a:off x="2428875" y="1000125"/>
            <a:ext cx="1071563" cy="78581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400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26035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</a:rPr>
              <a:t>2</a:t>
            </a:r>
            <a:endParaRPr lang="en-IN" sz="2800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47813" y="1557338"/>
            <a:ext cx="842962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>
              <a:solidFill>
                <a:prstClr val="white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500563" y="1700213"/>
            <a:ext cx="935037" cy="64928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3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059113" y="2852738"/>
            <a:ext cx="914400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4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571625" y="1643063"/>
            <a:ext cx="83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 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</a:t>
            </a: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011863" y="1484313"/>
            <a:ext cx="1143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5848" name="Footer Placeholder 41"/>
          <p:cNvSpPr>
            <a:spLocks noGrp="1"/>
          </p:cNvSpPr>
          <p:nvPr>
            <p:ph type="ftr" sz="quarter" idx="11"/>
          </p:nvPr>
        </p:nvSpPr>
        <p:spPr>
          <a:xfrm>
            <a:off x="3214688" y="6308725"/>
            <a:ext cx="2928937" cy="549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  <a:p>
            <a:pPr eaLnBrk="1" hangingPunct="1"/>
            <a:endParaRPr lang="en-US" sz="2800"/>
          </a:p>
        </p:txBody>
      </p:sp>
      <p:cxnSp>
        <p:nvCxnSpPr>
          <p:cNvPr id="43" name="Straight Arrow Connector 42"/>
          <p:cNvCxnSpPr>
            <a:stCxn id="4" idx="3"/>
            <a:endCxn id="11" idx="7"/>
          </p:cNvCxnSpPr>
          <p:nvPr/>
        </p:nvCxnSpPr>
        <p:spPr>
          <a:xfrm flipH="1">
            <a:off x="2266950" y="846138"/>
            <a:ext cx="1143000" cy="811212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H="1">
            <a:off x="2232819" y="2167731"/>
            <a:ext cx="1000125" cy="78581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39" idx="0"/>
            <a:endCxn id="4" idx="5"/>
          </p:cNvCxnSpPr>
          <p:nvPr/>
        </p:nvCxnSpPr>
        <p:spPr>
          <a:xfrm rot="16200000" flipV="1">
            <a:off x="4086225" y="817563"/>
            <a:ext cx="854075" cy="9112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39" idx="3"/>
          </p:cNvCxnSpPr>
          <p:nvPr/>
        </p:nvCxnSpPr>
        <p:spPr>
          <a:xfrm rot="5400000" flipH="1" flipV="1">
            <a:off x="3874294" y="2309019"/>
            <a:ext cx="817563" cy="7080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53" name="Rectangle 53"/>
          <p:cNvSpPr>
            <a:spLocks noChangeArrowheads="1"/>
          </p:cNvSpPr>
          <p:nvPr/>
        </p:nvSpPr>
        <p:spPr bwMode="auto">
          <a:xfrm>
            <a:off x="4340225" y="1571625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8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3059113" y="4365625"/>
            <a:ext cx="1008062" cy="6477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5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4284663" y="5229225"/>
            <a:ext cx="1008062" cy="57626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6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2124075" y="5300663"/>
            <a:ext cx="935038" cy="57626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7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5867400" y="476250"/>
            <a:ext cx="914400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8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7164388" y="1557338"/>
            <a:ext cx="8636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9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6011863" y="2781300"/>
            <a:ext cx="914400" cy="6477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10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9" name="Straight Arrow Connector 168"/>
          <p:cNvCxnSpPr>
            <a:stCxn id="166" idx="3"/>
            <a:endCxn id="39" idx="7"/>
          </p:cNvCxnSpPr>
          <p:nvPr/>
        </p:nvCxnSpPr>
        <p:spPr>
          <a:xfrm rot="5400000">
            <a:off x="5298281" y="1092994"/>
            <a:ext cx="703263" cy="70167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67" idx="0"/>
            <a:endCxn id="166" idx="5"/>
          </p:cNvCxnSpPr>
          <p:nvPr/>
        </p:nvCxnSpPr>
        <p:spPr>
          <a:xfrm rot="16200000" flipV="1">
            <a:off x="6889750" y="850900"/>
            <a:ext cx="465138" cy="94773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endCxn id="167" idx="4"/>
          </p:cNvCxnSpPr>
          <p:nvPr/>
        </p:nvCxnSpPr>
        <p:spPr>
          <a:xfrm rot="5400000" flipH="1" flipV="1">
            <a:off x="6884194" y="2288382"/>
            <a:ext cx="757237" cy="66675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39" idx="5"/>
          </p:cNvCxnSpPr>
          <p:nvPr/>
        </p:nvCxnSpPr>
        <p:spPr>
          <a:xfrm rot="16200000" flipH="1">
            <a:off x="5312569" y="2240756"/>
            <a:ext cx="746125" cy="77311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endCxn id="44" idx="4"/>
          </p:cNvCxnSpPr>
          <p:nvPr/>
        </p:nvCxnSpPr>
        <p:spPr>
          <a:xfrm rot="5400000" flipH="1" flipV="1">
            <a:off x="3080545" y="3993356"/>
            <a:ext cx="855662" cy="1587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H="1">
            <a:off x="2700338" y="4797425"/>
            <a:ext cx="431800" cy="5762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 rot="10800000">
            <a:off x="4000500" y="4786313"/>
            <a:ext cx="642938" cy="430212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>
            <a:off x="3132138" y="5732463"/>
            <a:ext cx="1152525" cy="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14313" y="428625"/>
            <a:ext cx="1428750" cy="714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STEP 2:-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14500" y="285750"/>
            <a:ext cx="9144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G</a:t>
            </a:r>
            <a:r>
              <a:rPr lang="en-US" sz="2400" b="1" baseline="30000" dirty="0">
                <a:solidFill>
                  <a:schemeClr val="tx1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828190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26035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</a:rPr>
              <a:t>2</a:t>
            </a:r>
            <a:endParaRPr lang="en-IN" sz="2800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47813" y="1557338"/>
            <a:ext cx="842962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>
              <a:solidFill>
                <a:prstClr val="white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500563" y="1700213"/>
            <a:ext cx="935037" cy="64928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3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059113" y="2852738"/>
            <a:ext cx="914400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4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571625" y="1643063"/>
            <a:ext cx="83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 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</a:t>
            </a: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011863" y="1484313"/>
            <a:ext cx="1143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6872" name="Footer Placeholder 41"/>
          <p:cNvSpPr>
            <a:spLocks noGrp="1"/>
          </p:cNvSpPr>
          <p:nvPr>
            <p:ph type="ftr" sz="quarter" idx="11"/>
          </p:nvPr>
        </p:nvSpPr>
        <p:spPr>
          <a:xfrm>
            <a:off x="3214688" y="6308725"/>
            <a:ext cx="2928937" cy="549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  <a:p>
            <a:pPr eaLnBrk="1" hangingPunct="1"/>
            <a:endParaRPr lang="en-US" sz="2800"/>
          </a:p>
        </p:txBody>
      </p:sp>
      <p:cxnSp>
        <p:nvCxnSpPr>
          <p:cNvPr id="43" name="Straight Arrow Connector 42"/>
          <p:cNvCxnSpPr>
            <a:stCxn id="4" idx="3"/>
            <a:endCxn id="11" idx="7"/>
          </p:cNvCxnSpPr>
          <p:nvPr/>
        </p:nvCxnSpPr>
        <p:spPr>
          <a:xfrm flipH="1">
            <a:off x="2266950" y="846138"/>
            <a:ext cx="1143000" cy="811212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H="1">
            <a:off x="2250281" y="2178844"/>
            <a:ext cx="928688" cy="85725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6200000" flipV="1">
            <a:off x="4029075" y="828675"/>
            <a:ext cx="854075" cy="9112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3929063" y="2214563"/>
            <a:ext cx="812800" cy="855662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7" name="Rectangle 53"/>
          <p:cNvSpPr>
            <a:spLocks noChangeArrowheads="1"/>
          </p:cNvSpPr>
          <p:nvPr/>
        </p:nvSpPr>
        <p:spPr bwMode="auto">
          <a:xfrm>
            <a:off x="4340225" y="1571625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8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3059113" y="4365625"/>
            <a:ext cx="1008062" cy="6477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5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4284663" y="5229225"/>
            <a:ext cx="1008062" cy="57626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6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2124075" y="5300663"/>
            <a:ext cx="935038" cy="57626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7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5867400" y="476250"/>
            <a:ext cx="914400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8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7164388" y="1557338"/>
            <a:ext cx="8636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9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6011863" y="2781300"/>
            <a:ext cx="914400" cy="6477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10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9" name="Straight Arrow Connector 168"/>
          <p:cNvCxnSpPr>
            <a:stCxn id="166" idx="3"/>
            <a:endCxn id="39" idx="7"/>
          </p:cNvCxnSpPr>
          <p:nvPr/>
        </p:nvCxnSpPr>
        <p:spPr>
          <a:xfrm rot="5400000">
            <a:off x="5298281" y="1092994"/>
            <a:ext cx="703263" cy="70167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67" idx="0"/>
            <a:endCxn id="166" idx="5"/>
          </p:cNvCxnSpPr>
          <p:nvPr/>
        </p:nvCxnSpPr>
        <p:spPr>
          <a:xfrm rot="16200000" flipV="1">
            <a:off x="6889750" y="850900"/>
            <a:ext cx="465138" cy="94773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endCxn id="167" idx="4"/>
          </p:cNvCxnSpPr>
          <p:nvPr/>
        </p:nvCxnSpPr>
        <p:spPr>
          <a:xfrm rot="5400000" flipH="1" flipV="1">
            <a:off x="6848475" y="2252663"/>
            <a:ext cx="757237" cy="73818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39" idx="5"/>
          </p:cNvCxnSpPr>
          <p:nvPr/>
        </p:nvCxnSpPr>
        <p:spPr>
          <a:xfrm rot="16200000" flipH="1">
            <a:off x="5312569" y="2240756"/>
            <a:ext cx="746125" cy="77311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endCxn id="44" idx="4"/>
          </p:cNvCxnSpPr>
          <p:nvPr/>
        </p:nvCxnSpPr>
        <p:spPr>
          <a:xfrm rot="5400000" flipH="1" flipV="1">
            <a:off x="3080545" y="3993356"/>
            <a:ext cx="855662" cy="1587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H="1">
            <a:off x="2700338" y="4797425"/>
            <a:ext cx="431800" cy="5762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 rot="10800000">
            <a:off x="4000500" y="4786313"/>
            <a:ext cx="642938" cy="430212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>
            <a:off x="3071813" y="5643563"/>
            <a:ext cx="1214437" cy="1587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2071687" y="2357438"/>
            <a:ext cx="1000125" cy="8572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39" idx="1"/>
          </p:cNvCxnSpPr>
          <p:nvPr/>
        </p:nvCxnSpPr>
        <p:spPr>
          <a:xfrm rot="16200000" flipH="1">
            <a:off x="3849688" y="1008062"/>
            <a:ext cx="795338" cy="77946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4000500" y="2357438"/>
            <a:ext cx="857250" cy="8572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072063" y="2357438"/>
            <a:ext cx="868362" cy="8191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68" idx="6"/>
          </p:cNvCxnSpPr>
          <p:nvPr/>
        </p:nvCxnSpPr>
        <p:spPr>
          <a:xfrm flipV="1">
            <a:off x="6926263" y="2214563"/>
            <a:ext cx="863600" cy="89058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6715125" y="928688"/>
            <a:ext cx="1071563" cy="5715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4143375" y="785813"/>
            <a:ext cx="857250" cy="8572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>
            <a:off x="2422525" y="4649788"/>
            <a:ext cx="714375" cy="558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66" idx="4"/>
            <a:endCxn id="167" idx="1"/>
          </p:cNvCxnSpPr>
          <p:nvPr/>
        </p:nvCxnSpPr>
        <p:spPr>
          <a:xfrm rot="16200000" flipH="1">
            <a:off x="6577806" y="943769"/>
            <a:ext cx="460375" cy="96678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5400000">
            <a:off x="6607969" y="2178844"/>
            <a:ext cx="714375" cy="642937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10800000">
            <a:off x="5429250" y="2143125"/>
            <a:ext cx="714375" cy="64293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10800000" flipV="1">
            <a:off x="3714750" y="2143125"/>
            <a:ext cx="803275" cy="78581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6" idx="7"/>
            <a:endCxn id="87" idx="3"/>
          </p:cNvCxnSpPr>
          <p:nvPr/>
        </p:nvCxnSpPr>
        <p:spPr>
          <a:xfrm rot="5400000" flipH="1" flipV="1">
            <a:off x="2831306" y="5009357"/>
            <a:ext cx="466725" cy="28416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16200000" flipV="1">
            <a:off x="2393157" y="2035968"/>
            <a:ext cx="857250" cy="78581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rot="5400000" flipH="1" flipV="1">
            <a:off x="3648075" y="4995863"/>
            <a:ext cx="6350" cy="15875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104" idx="2"/>
          </p:cNvCxnSpPr>
          <p:nvPr/>
        </p:nvCxnSpPr>
        <p:spPr>
          <a:xfrm rot="10800000">
            <a:off x="3071813" y="5500688"/>
            <a:ext cx="1212850" cy="1746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/>
          <p:cNvSpPr/>
          <p:nvPr/>
        </p:nvSpPr>
        <p:spPr>
          <a:xfrm>
            <a:off x="357188" y="357188"/>
            <a:ext cx="1428750" cy="714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STEP 3:-</a:t>
            </a:r>
          </a:p>
        </p:txBody>
      </p:sp>
    </p:spTree>
    <p:extLst>
      <p:ext uri="{BB962C8B-B14F-4D97-AF65-F5344CB8AC3E}">
        <p14:creationId xmlns:p14="http://schemas.microsoft.com/office/powerpoint/2010/main" val="2501224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26035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</a:rPr>
              <a:t>2</a:t>
            </a:r>
            <a:endParaRPr lang="en-IN" sz="2800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47813" y="1557338"/>
            <a:ext cx="842962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>
              <a:solidFill>
                <a:prstClr val="white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500563" y="1700213"/>
            <a:ext cx="935037" cy="64928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3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059113" y="2852738"/>
            <a:ext cx="914400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4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571625" y="1643063"/>
            <a:ext cx="838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 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1</a:t>
            </a: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011863" y="1484313"/>
            <a:ext cx="1143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7896" name="Footer Placeholder 41"/>
          <p:cNvSpPr>
            <a:spLocks noGrp="1"/>
          </p:cNvSpPr>
          <p:nvPr>
            <p:ph type="ftr" sz="quarter" idx="11"/>
          </p:nvPr>
        </p:nvSpPr>
        <p:spPr>
          <a:xfrm>
            <a:off x="3214688" y="6308725"/>
            <a:ext cx="2928937" cy="549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  <a:p>
            <a:pPr eaLnBrk="1" hangingPunct="1"/>
            <a:endParaRPr lang="en-US" sz="2800"/>
          </a:p>
        </p:txBody>
      </p:sp>
      <p:cxnSp>
        <p:nvCxnSpPr>
          <p:cNvPr id="43" name="Straight Arrow Connector 42"/>
          <p:cNvCxnSpPr>
            <a:stCxn id="4" idx="3"/>
            <a:endCxn id="11" idx="7"/>
          </p:cNvCxnSpPr>
          <p:nvPr/>
        </p:nvCxnSpPr>
        <p:spPr>
          <a:xfrm flipH="1">
            <a:off x="2266950" y="846138"/>
            <a:ext cx="1143000" cy="811212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6200000" flipH="1">
            <a:off x="2250281" y="2178844"/>
            <a:ext cx="928688" cy="85725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16200000" flipV="1">
            <a:off x="4029075" y="828675"/>
            <a:ext cx="854075" cy="9112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3929063" y="2214563"/>
            <a:ext cx="812800" cy="855662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1" name="Rectangle 53"/>
          <p:cNvSpPr>
            <a:spLocks noChangeArrowheads="1"/>
          </p:cNvSpPr>
          <p:nvPr/>
        </p:nvSpPr>
        <p:spPr bwMode="auto">
          <a:xfrm>
            <a:off x="4340225" y="1571625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8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3059113" y="4365625"/>
            <a:ext cx="1008062" cy="6477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5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4284663" y="5229225"/>
            <a:ext cx="1008062" cy="57626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6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2124075" y="5300663"/>
            <a:ext cx="935038" cy="57626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7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5867400" y="476250"/>
            <a:ext cx="914400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8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7164388" y="1557338"/>
            <a:ext cx="8636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9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6011863" y="2781300"/>
            <a:ext cx="914400" cy="6477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10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9" name="Straight Arrow Connector 168"/>
          <p:cNvCxnSpPr>
            <a:stCxn id="166" idx="3"/>
            <a:endCxn id="39" idx="7"/>
          </p:cNvCxnSpPr>
          <p:nvPr/>
        </p:nvCxnSpPr>
        <p:spPr>
          <a:xfrm rot="5400000">
            <a:off x="5298281" y="1092994"/>
            <a:ext cx="703263" cy="70167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67" idx="0"/>
            <a:endCxn id="166" idx="5"/>
          </p:cNvCxnSpPr>
          <p:nvPr/>
        </p:nvCxnSpPr>
        <p:spPr>
          <a:xfrm rot="16200000" flipV="1">
            <a:off x="6889750" y="850900"/>
            <a:ext cx="465138" cy="94773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endCxn id="167" idx="4"/>
          </p:cNvCxnSpPr>
          <p:nvPr/>
        </p:nvCxnSpPr>
        <p:spPr>
          <a:xfrm rot="5400000" flipH="1" flipV="1">
            <a:off x="6848475" y="2252663"/>
            <a:ext cx="757237" cy="73818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39" idx="5"/>
          </p:cNvCxnSpPr>
          <p:nvPr/>
        </p:nvCxnSpPr>
        <p:spPr>
          <a:xfrm rot="16200000" flipH="1">
            <a:off x="5312569" y="2240756"/>
            <a:ext cx="746125" cy="77311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endCxn id="44" idx="4"/>
          </p:cNvCxnSpPr>
          <p:nvPr/>
        </p:nvCxnSpPr>
        <p:spPr>
          <a:xfrm rot="5400000" flipH="1" flipV="1">
            <a:off x="3080545" y="3993356"/>
            <a:ext cx="855662" cy="1587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H="1">
            <a:off x="2700338" y="4797425"/>
            <a:ext cx="431800" cy="5762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 rot="10800000">
            <a:off x="4000500" y="4786313"/>
            <a:ext cx="642938" cy="430212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>
            <a:off x="3071813" y="5643563"/>
            <a:ext cx="1214437" cy="1587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2071687" y="2357438"/>
            <a:ext cx="1000125" cy="8572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39" idx="1"/>
          </p:cNvCxnSpPr>
          <p:nvPr/>
        </p:nvCxnSpPr>
        <p:spPr>
          <a:xfrm rot="16200000" flipH="1">
            <a:off x="3849688" y="1008062"/>
            <a:ext cx="795338" cy="77946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4000500" y="2357438"/>
            <a:ext cx="857250" cy="8572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072063" y="2357438"/>
            <a:ext cx="868362" cy="8191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68" idx="6"/>
          </p:cNvCxnSpPr>
          <p:nvPr/>
        </p:nvCxnSpPr>
        <p:spPr>
          <a:xfrm flipV="1">
            <a:off x="6926263" y="2214563"/>
            <a:ext cx="863600" cy="89058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0800000">
            <a:off x="6715125" y="928688"/>
            <a:ext cx="1071563" cy="5715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4143375" y="785813"/>
            <a:ext cx="857250" cy="8572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rot="5400000">
            <a:off x="2422525" y="4649788"/>
            <a:ext cx="714375" cy="558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166" idx="4"/>
            <a:endCxn id="167" idx="1"/>
          </p:cNvCxnSpPr>
          <p:nvPr/>
        </p:nvCxnSpPr>
        <p:spPr>
          <a:xfrm rot="16200000" flipH="1">
            <a:off x="6577806" y="943769"/>
            <a:ext cx="460375" cy="96678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rot="5400000">
            <a:off x="6607969" y="2178844"/>
            <a:ext cx="714375" cy="642937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10800000">
            <a:off x="5429250" y="2143125"/>
            <a:ext cx="714375" cy="64293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rot="10800000" flipV="1">
            <a:off x="3714750" y="2143125"/>
            <a:ext cx="803275" cy="78581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6" idx="7"/>
            <a:endCxn id="87" idx="3"/>
          </p:cNvCxnSpPr>
          <p:nvPr/>
        </p:nvCxnSpPr>
        <p:spPr>
          <a:xfrm rot="5400000" flipH="1" flipV="1">
            <a:off x="2831306" y="5009357"/>
            <a:ext cx="466725" cy="28416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 rot="16200000" flipV="1">
            <a:off x="2393157" y="2035968"/>
            <a:ext cx="857250" cy="785813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rot="5400000" flipH="1" flipV="1">
            <a:off x="3648075" y="4995863"/>
            <a:ext cx="6350" cy="15875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stCxn id="104" idx="2"/>
          </p:cNvCxnSpPr>
          <p:nvPr/>
        </p:nvCxnSpPr>
        <p:spPr>
          <a:xfrm rot="10800000">
            <a:off x="3071813" y="5500688"/>
            <a:ext cx="1212850" cy="1746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/>
          <p:cNvSpPr/>
          <p:nvPr/>
        </p:nvSpPr>
        <p:spPr>
          <a:xfrm>
            <a:off x="357188" y="357188"/>
            <a:ext cx="1428750" cy="714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STEP 3:-</a:t>
            </a:r>
          </a:p>
        </p:txBody>
      </p:sp>
    </p:spTree>
    <p:extLst>
      <p:ext uri="{BB962C8B-B14F-4D97-AF65-F5344CB8AC3E}">
        <p14:creationId xmlns:p14="http://schemas.microsoft.com/office/powerpoint/2010/main" val="3360264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Arial" charset="0"/>
                <a:cs typeface="Arial" charset="0"/>
              </a:rPr>
              <a:t>The graph is divided into two strongly connected components :-</a:t>
            </a:r>
          </a:p>
          <a:p>
            <a:pPr>
              <a:buFontTx/>
              <a:buNone/>
            </a:pPr>
            <a:r>
              <a:rPr lang="en-US">
                <a:latin typeface="Arial" charset="0"/>
                <a:cs typeface="Arial" charset="0"/>
              </a:rPr>
              <a:t>{</a:t>
            </a:r>
            <a:r>
              <a:rPr lang="en-US">
                <a:solidFill>
                  <a:srgbClr val="000000"/>
                </a:solidFill>
                <a:latin typeface="Calibri" charset="0"/>
                <a:cs typeface="Arial" charset="0"/>
              </a:rPr>
              <a:t>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Arial" charset="0"/>
              </a:rPr>
              <a:t>1</a:t>
            </a:r>
            <a:r>
              <a:rPr lang="en-US">
                <a:solidFill>
                  <a:srgbClr val="000000"/>
                </a:solidFill>
                <a:latin typeface="Calibri" charset="0"/>
                <a:cs typeface="Arial" charset="0"/>
              </a:rPr>
              <a:t> , 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Arial" charset="0"/>
              </a:rPr>
              <a:t>2</a:t>
            </a:r>
            <a:r>
              <a:rPr lang="en-US">
                <a:solidFill>
                  <a:srgbClr val="000000"/>
                </a:solidFill>
                <a:latin typeface="Calibri" charset="0"/>
                <a:cs typeface="Arial" charset="0"/>
              </a:rPr>
              <a:t> ,u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Arial" charset="0"/>
              </a:rPr>
              <a:t>3 </a:t>
            </a:r>
            <a:r>
              <a:rPr lang="en-US">
                <a:solidFill>
                  <a:srgbClr val="000000"/>
                </a:solidFill>
                <a:latin typeface="Calibri" charset="0"/>
                <a:cs typeface="Arial" charset="0"/>
              </a:rPr>
              <a:t>, 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Arial" charset="0"/>
              </a:rPr>
              <a:t>4</a:t>
            </a:r>
            <a:r>
              <a:rPr lang="en-US">
                <a:solidFill>
                  <a:srgbClr val="000000"/>
                </a:solidFill>
                <a:latin typeface="Calibri" charset="0"/>
                <a:cs typeface="Arial" charset="0"/>
              </a:rPr>
              <a:t> , 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Arial" charset="0"/>
              </a:rPr>
              <a:t>8</a:t>
            </a:r>
            <a:r>
              <a:rPr lang="en-US">
                <a:solidFill>
                  <a:srgbClr val="000000"/>
                </a:solidFill>
                <a:latin typeface="Calibri" charset="0"/>
                <a:cs typeface="Arial" charset="0"/>
              </a:rPr>
              <a:t> ,u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Arial" charset="0"/>
              </a:rPr>
              <a:t>9</a:t>
            </a:r>
            <a:r>
              <a:rPr lang="en-US">
                <a:solidFill>
                  <a:srgbClr val="000000"/>
                </a:solidFill>
                <a:latin typeface="Calibri" charset="0"/>
                <a:cs typeface="Arial" charset="0"/>
              </a:rPr>
              <a:t> ,u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Arial" charset="0"/>
              </a:rPr>
              <a:t>10 </a:t>
            </a:r>
            <a:r>
              <a:rPr lang="en-US">
                <a:solidFill>
                  <a:srgbClr val="000000"/>
                </a:solidFill>
                <a:latin typeface="Calibri" charset="0"/>
                <a:cs typeface="Arial" charset="0"/>
              </a:rPr>
              <a:t> }</a:t>
            </a:r>
          </a:p>
          <a:p>
            <a:pPr>
              <a:buFontTx/>
              <a:buNone/>
            </a:pPr>
            <a:r>
              <a:rPr lang="en-US">
                <a:solidFill>
                  <a:srgbClr val="000000"/>
                </a:solidFill>
                <a:latin typeface="Calibri" charset="0"/>
                <a:cs typeface="Arial" charset="0"/>
              </a:rPr>
              <a:t> and</a:t>
            </a:r>
          </a:p>
          <a:p>
            <a:pPr>
              <a:buFontTx/>
              <a:buNone/>
            </a:pPr>
            <a:r>
              <a:rPr lang="en-US">
                <a:latin typeface="Arial" charset="0"/>
                <a:cs typeface="Arial" charset="0"/>
              </a:rPr>
              <a:t>{</a:t>
            </a:r>
            <a:r>
              <a:rPr lang="en-US">
                <a:solidFill>
                  <a:srgbClr val="000000"/>
                </a:solidFill>
                <a:latin typeface="Calibri" charset="0"/>
                <a:cs typeface="Arial" charset="0"/>
              </a:rPr>
              <a:t>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Arial" charset="0"/>
              </a:rPr>
              <a:t>5</a:t>
            </a:r>
            <a:r>
              <a:rPr lang="en-US">
                <a:solidFill>
                  <a:srgbClr val="000000"/>
                </a:solidFill>
                <a:latin typeface="Calibri" charset="0"/>
                <a:cs typeface="Arial" charset="0"/>
              </a:rPr>
              <a:t> ,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Arial" charset="0"/>
              </a:rPr>
              <a:t> </a:t>
            </a:r>
            <a:r>
              <a:rPr lang="en-US">
                <a:solidFill>
                  <a:srgbClr val="000000"/>
                </a:solidFill>
                <a:latin typeface="Calibri" charset="0"/>
                <a:cs typeface="Arial" charset="0"/>
              </a:rPr>
              <a:t>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Arial" charset="0"/>
              </a:rPr>
              <a:t>6</a:t>
            </a:r>
            <a:r>
              <a:rPr lang="en-US">
                <a:solidFill>
                  <a:srgbClr val="000000"/>
                </a:solidFill>
                <a:latin typeface="Calibri" charset="0"/>
                <a:cs typeface="Arial" charset="0"/>
              </a:rPr>
              <a:t> , u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Arial" charset="0"/>
              </a:rPr>
              <a:t>7</a:t>
            </a:r>
            <a:r>
              <a:rPr lang="en-US">
                <a:solidFill>
                  <a:srgbClr val="000000"/>
                </a:solidFill>
                <a:latin typeface="Calibri" charset="0"/>
                <a:cs typeface="Arial" charset="0"/>
              </a:rPr>
              <a:t> }</a:t>
            </a:r>
            <a:r>
              <a:rPr lang="en-US" baseline="-25000">
                <a:solidFill>
                  <a:srgbClr val="000000"/>
                </a:solidFill>
                <a:latin typeface="Calibri" charset="0"/>
                <a:cs typeface="Arial" charset="0"/>
              </a:rPr>
              <a:t> </a:t>
            </a:r>
            <a:endParaRPr lang="en-US">
              <a:latin typeface="Arial" charset="0"/>
              <a:cs typeface="Arial" charset="0"/>
            </a:endParaRPr>
          </a:p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</p:txBody>
      </p:sp>
    </p:spTree>
    <p:extLst>
      <p:ext uri="{BB962C8B-B14F-4D97-AF65-F5344CB8AC3E}">
        <p14:creationId xmlns:p14="http://schemas.microsoft.com/office/powerpoint/2010/main" val="229826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6600" y="260350"/>
            <a:ext cx="9144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2</a:t>
            </a:r>
            <a:endParaRPr lang="en-IN" sz="2800" dirty="0">
              <a:solidFill>
                <a:prstClr val="black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47813" y="1557338"/>
            <a:ext cx="842962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1</a:t>
            </a:r>
            <a:endParaRPr lang="en-IN" sz="2800" dirty="0">
              <a:solidFill>
                <a:prstClr val="white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4500563" y="1700213"/>
            <a:ext cx="935037" cy="64928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3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059113" y="2852738"/>
            <a:ext cx="914400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4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011863" y="1484313"/>
            <a:ext cx="1143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2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9943" name="Footer Placeholder 41"/>
          <p:cNvSpPr>
            <a:spLocks noGrp="1"/>
          </p:cNvSpPr>
          <p:nvPr>
            <p:ph type="ftr" sz="quarter" idx="11"/>
          </p:nvPr>
        </p:nvSpPr>
        <p:spPr>
          <a:xfrm>
            <a:off x="3214688" y="6308725"/>
            <a:ext cx="2928937" cy="549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GB"/>
              <a:t>Thanks: Rakesh 31, Riya 32, Sanju 33, Saroj 34 (MCA 2012)</a:t>
            </a:r>
          </a:p>
          <a:p>
            <a:pPr eaLnBrk="1" hangingPunct="1"/>
            <a:endParaRPr lang="en-US" sz="2800"/>
          </a:p>
        </p:txBody>
      </p:sp>
      <p:cxnSp>
        <p:nvCxnSpPr>
          <p:cNvPr id="43" name="Straight Arrow Connector 42"/>
          <p:cNvCxnSpPr>
            <a:stCxn id="11" idx="7"/>
            <a:endCxn id="4" idx="3"/>
          </p:cNvCxnSpPr>
          <p:nvPr/>
        </p:nvCxnSpPr>
        <p:spPr>
          <a:xfrm rot="5400000" flipH="1" flipV="1">
            <a:off x="2432844" y="680244"/>
            <a:ext cx="811212" cy="114300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4" idx="1"/>
          </p:cNvCxnSpPr>
          <p:nvPr/>
        </p:nvCxnSpPr>
        <p:spPr>
          <a:xfrm rot="16200000" flipV="1">
            <a:off x="2367757" y="2132806"/>
            <a:ext cx="742950" cy="9064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4" idx="5"/>
            <a:endCxn id="39" idx="0"/>
          </p:cNvCxnSpPr>
          <p:nvPr/>
        </p:nvCxnSpPr>
        <p:spPr>
          <a:xfrm>
            <a:off x="4056063" y="846138"/>
            <a:ext cx="911225" cy="85407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>
            <a:off x="3997325" y="2352675"/>
            <a:ext cx="722313" cy="7159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8" name="Rectangle 53"/>
          <p:cNvSpPr>
            <a:spLocks noChangeArrowheads="1"/>
          </p:cNvSpPr>
          <p:nvPr/>
        </p:nvSpPr>
        <p:spPr bwMode="auto">
          <a:xfrm>
            <a:off x="4340225" y="1571625"/>
            <a:ext cx="46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8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3059113" y="4292600"/>
            <a:ext cx="1008062" cy="6492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5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4284663" y="5229225"/>
            <a:ext cx="1008062" cy="57626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6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2124075" y="5300663"/>
            <a:ext cx="935038" cy="576262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7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6" name="Oval 165"/>
          <p:cNvSpPr/>
          <p:nvPr/>
        </p:nvSpPr>
        <p:spPr>
          <a:xfrm>
            <a:off x="5867400" y="476250"/>
            <a:ext cx="914400" cy="72072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8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7" name="Oval 166"/>
          <p:cNvSpPr/>
          <p:nvPr/>
        </p:nvSpPr>
        <p:spPr>
          <a:xfrm>
            <a:off x="7143750" y="1571625"/>
            <a:ext cx="863600" cy="685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9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8" name="Oval 167"/>
          <p:cNvSpPr/>
          <p:nvPr/>
        </p:nvSpPr>
        <p:spPr>
          <a:xfrm>
            <a:off x="6000750" y="2857500"/>
            <a:ext cx="914400" cy="6477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u</a:t>
            </a:r>
            <a:r>
              <a:rPr lang="en-US" sz="2800" baseline="-25000" dirty="0">
                <a:solidFill>
                  <a:prstClr val="black"/>
                </a:solidFill>
                <a:latin typeface="Calibri"/>
              </a:rPr>
              <a:t>10</a:t>
            </a:r>
            <a:endParaRPr lang="en-IN" sz="28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9" name="Straight Arrow Connector 168"/>
          <p:cNvCxnSpPr>
            <a:stCxn id="39" idx="7"/>
            <a:endCxn id="166" idx="3"/>
          </p:cNvCxnSpPr>
          <p:nvPr/>
        </p:nvCxnSpPr>
        <p:spPr>
          <a:xfrm flipV="1">
            <a:off x="5299075" y="1090613"/>
            <a:ext cx="703263" cy="70485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66" idx="5"/>
            <a:endCxn id="167" idx="0"/>
          </p:cNvCxnSpPr>
          <p:nvPr/>
        </p:nvCxnSpPr>
        <p:spPr>
          <a:xfrm rot="16200000" flipH="1">
            <a:off x="6872287" y="868363"/>
            <a:ext cx="479425" cy="92710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167" idx="4"/>
            <a:endCxn id="168" idx="6"/>
          </p:cNvCxnSpPr>
          <p:nvPr/>
        </p:nvCxnSpPr>
        <p:spPr>
          <a:xfrm rot="5400000">
            <a:off x="6783387" y="2389188"/>
            <a:ext cx="923925" cy="66040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H="1" flipV="1">
            <a:off x="5148263" y="2276475"/>
            <a:ext cx="863600" cy="792163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>
            <a:endCxn id="87" idx="3"/>
          </p:cNvCxnSpPr>
          <p:nvPr/>
        </p:nvCxnSpPr>
        <p:spPr>
          <a:xfrm flipV="1">
            <a:off x="2714625" y="4846638"/>
            <a:ext cx="492125" cy="439737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/>
          <p:nvPr/>
        </p:nvCxnSpPr>
        <p:spPr>
          <a:xfrm>
            <a:off x="3995738" y="4724400"/>
            <a:ext cx="576262" cy="5048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>
          <a:xfrm rot="10800000">
            <a:off x="3071813" y="5715000"/>
            <a:ext cx="1214437" cy="158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0" y="0"/>
            <a:ext cx="3071813" cy="1071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Two strongly connected components</a:t>
            </a:r>
          </a:p>
        </p:txBody>
      </p:sp>
    </p:spTree>
    <p:extLst>
      <p:ext uri="{BB962C8B-B14F-4D97-AF65-F5344CB8AC3E}">
        <p14:creationId xmlns:p14="http://schemas.microsoft.com/office/powerpoint/2010/main" val="2397368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7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Rooted Tree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A tree is said to be a rooted tree if:-</a:t>
            </a:r>
          </a:p>
          <a:p>
            <a:r>
              <a:rPr lang="en-IN" sz="2800" dirty="0" smtClean="0"/>
              <a:t>One of the vertices can be designated as root say r.</a:t>
            </a:r>
          </a:p>
          <a:p>
            <a:r>
              <a:rPr lang="en-IN" sz="2800" dirty="0" smtClean="0"/>
              <a:t>For every (u,v) edge in the tree </a:t>
            </a:r>
          </a:p>
          <a:p>
            <a:pPr>
              <a:buNone/>
            </a:pPr>
            <a:r>
              <a:rPr lang="en-IN" sz="2800" dirty="0" smtClean="0"/>
              <a:t>     u=parent(v),v=child(u),parent(r)=r.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A Breadth First Search Tree is also a rooted tree.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2357422" y="6182045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  Thanks Nicky Bagaria (29), Prerna Mishra (30)</a:t>
            </a:r>
          </a:p>
          <a:p>
            <a:pPr algn="ctr"/>
            <a:r>
              <a:rPr lang="en-US" sz="1400" dirty="0" smtClean="0"/>
              <a:t>            MCA(2012)</a:t>
            </a:r>
          </a:p>
        </p:txBody>
      </p:sp>
    </p:spTree>
    <p:extLst>
      <p:ext uri="{BB962C8B-B14F-4D97-AF65-F5344CB8AC3E}">
        <p14:creationId xmlns:p14="http://schemas.microsoft.com/office/powerpoint/2010/main" val="3913446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Topological Sort from </a:t>
            </a:r>
            <a:r>
              <a:rPr lang="en-US" dirty="0" err="1" smtClean="0"/>
              <a:t>Saumya</a:t>
            </a:r>
            <a:r>
              <a:rPr lang="en-US" dirty="0" smtClean="0"/>
              <a:t>, </a:t>
            </a:r>
            <a:r>
              <a:rPr lang="en-US" dirty="0" err="1" smtClean="0"/>
              <a:t>Saurabh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2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Tree Edge and Cross Edge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4911741"/>
          </a:xfrm>
        </p:spPr>
        <p:txBody>
          <a:bodyPr>
            <a:normAutofit lnSpcReduction="10000"/>
          </a:bodyPr>
          <a:lstStyle/>
          <a:p>
            <a:r>
              <a:rPr lang="en-IN" dirty="0" smtClean="0">
                <a:solidFill>
                  <a:schemeClr val="tx2">
                    <a:lumMod val="50000"/>
                  </a:schemeClr>
                </a:solidFill>
              </a:rPr>
              <a:t>Ancestor(u): </a:t>
            </a:r>
            <a:r>
              <a:rPr lang="en-IN" sz="2800" dirty="0" smtClean="0"/>
              <a:t>Ancestor of a vertex ‘u’ is any vertex that lies above ‘u’ on the path between ‘u’ and the root(including the root).</a:t>
            </a:r>
          </a:p>
          <a:p>
            <a:r>
              <a:rPr lang="en-IN" dirty="0" smtClean="0">
                <a:solidFill>
                  <a:schemeClr val="tx2">
                    <a:lumMod val="50000"/>
                  </a:schemeClr>
                </a:solidFill>
              </a:rPr>
              <a:t>Descendant(u): </a:t>
            </a:r>
            <a:r>
              <a:rPr lang="en-IN" sz="2800" dirty="0" smtClean="0"/>
              <a:t>Descendant of a vertex ‘u’ is any vertex that lies below ‘u’ on a path from ‘u’ down to a leaf.</a:t>
            </a:r>
          </a:p>
          <a:p>
            <a:r>
              <a:rPr lang="en-IN" dirty="0" smtClean="0">
                <a:solidFill>
                  <a:schemeClr val="tx2">
                    <a:lumMod val="50000"/>
                  </a:schemeClr>
                </a:solidFill>
              </a:rPr>
              <a:t>Tree Edge: </a:t>
            </a:r>
            <a:r>
              <a:rPr lang="en-IN" sz="2800" dirty="0" smtClean="0"/>
              <a:t>(u,v) is a tree edge if ‘v’ is visited first time while scanning u’s neighbours. We set pr(v) = u and add v to child(u).</a:t>
            </a:r>
          </a:p>
          <a:p>
            <a:r>
              <a:rPr lang="en-IN" dirty="0" smtClean="0">
                <a:solidFill>
                  <a:schemeClr val="tx2">
                    <a:lumMod val="50000"/>
                  </a:schemeClr>
                </a:solidFill>
              </a:rPr>
              <a:t>Cross Edge: </a:t>
            </a:r>
            <a:r>
              <a:rPr lang="en-IN" sz="2800" dirty="0" smtClean="0"/>
              <a:t>(u,v) is a cross edge if neither ‘v’ is a descendant of  ‘u’ nor ‘u’ is a descendant of ‘v’.</a:t>
            </a:r>
            <a:endParaRPr lang="en-IN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6143644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       Thanks Nicky Bagaria (29), Prerna Mishra (30)</a:t>
            </a:r>
          </a:p>
          <a:p>
            <a:pPr algn="ctr"/>
            <a:r>
              <a:rPr lang="en-US" sz="1400" dirty="0" smtClean="0"/>
              <a:t>                MCA(2012)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2331241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59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Breadth First Search Tree</a:t>
            </a:r>
            <a:br>
              <a:rPr lang="en-US" dirty="0" smtClean="0"/>
            </a:br>
            <a:r>
              <a:rPr lang="en-US" dirty="0" smtClean="0"/>
              <a:t>(Directed Graph)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12873" y="2543514"/>
            <a:ext cx="2667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90600" y="3859696"/>
            <a:ext cx="2667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59633" y="4001705"/>
            <a:ext cx="2667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42805" y="3924639"/>
            <a:ext cx="2667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054186" y="1463726"/>
            <a:ext cx="2667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14139" y="2508446"/>
            <a:ext cx="210507" cy="282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943841" y="3803844"/>
            <a:ext cx="360218" cy="3957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2996821" y="3836416"/>
            <a:ext cx="360218" cy="3957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007427" y="1402678"/>
            <a:ext cx="360218" cy="3957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014606" y="3944022"/>
            <a:ext cx="360218" cy="3957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966114" y="2482035"/>
            <a:ext cx="360218" cy="3957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2976039" y="2459304"/>
            <a:ext cx="304800" cy="3810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4357686" y="1285860"/>
            <a:ext cx="642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u1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382130" y="2491234"/>
            <a:ext cx="552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u3</a:t>
            </a:r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2438400" y="2421832"/>
            <a:ext cx="53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u2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 flipH="1">
            <a:off x="6474079" y="3902331"/>
            <a:ext cx="53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u6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533400" y="3809510"/>
            <a:ext cx="626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u4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2991424" y="4345552"/>
            <a:ext cx="60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u5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500298" y="6286520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Thanks Nicky Bagaria (29), Prerna Mishra (30)</a:t>
            </a:r>
          </a:p>
          <a:p>
            <a:pPr algn="ctr"/>
            <a:r>
              <a:rPr lang="en-US" sz="1400" dirty="0" smtClean="0"/>
              <a:t>   MCA(2012)</a:t>
            </a:r>
          </a:p>
          <a:p>
            <a:r>
              <a:rPr lang="en-US" sz="1200" dirty="0" err="1" smtClean="0">
                <a:noFill/>
              </a:rPr>
              <a:t>i</a:t>
            </a:r>
            <a:r>
              <a:rPr lang="en-US" sz="1200" dirty="0" smtClean="0">
                <a:noFill/>
              </a:rPr>
              <a:t> </a:t>
            </a:r>
          </a:p>
        </p:txBody>
      </p:sp>
      <p:cxnSp>
        <p:nvCxnSpPr>
          <p:cNvPr id="44" name="Straight Arrow Connector 43"/>
          <p:cNvCxnSpPr>
            <a:stCxn id="48" idx="3"/>
            <a:endCxn id="96" idx="7"/>
          </p:cNvCxnSpPr>
          <p:nvPr/>
        </p:nvCxnSpPr>
        <p:spPr>
          <a:xfrm rot="5400000">
            <a:off x="3260865" y="1715784"/>
            <a:ext cx="774653" cy="8239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8" idx="5"/>
            <a:endCxn id="50" idx="1"/>
          </p:cNvCxnSpPr>
          <p:nvPr/>
        </p:nvCxnSpPr>
        <p:spPr>
          <a:xfrm rot="16200000" flipH="1">
            <a:off x="4767109" y="1288229"/>
            <a:ext cx="799540" cy="170397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96" idx="4"/>
            <a:endCxn id="47" idx="0"/>
          </p:cNvCxnSpPr>
          <p:nvPr/>
        </p:nvCxnSpPr>
        <p:spPr>
          <a:xfrm rot="16200000" flipH="1">
            <a:off x="2654629" y="3314114"/>
            <a:ext cx="996111" cy="4849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0" idx="4"/>
            <a:endCxn id="49" idx="0"/>
          </p:cNvCxnSpPr>
          <p:nvPr/>
        </p:nvCxnSpPr>
        <p:spPr>
          <a:xfrm rot="16200000" flipH="1">
            <a:off x="5637336" y="3386643"/>
            <a:ext cx="1066266" cy="484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46" idx="6"/>
          </p:cNvCxnSpPr>
          <p:nvPr/>
        </p:nvCxnSpPr>
        <p:spPr>
          <a:xfrm rot="10800000" flipV="1">
            <a:off x="1304060" y="2767351"/>
            <a:ext cx="1696305" cy="12343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6" idx="6"/>
            <a:endCxn id="47" idx="2"/>
          </p:cNvCxnSpPr>
          <p:nvPr/>
        </p:nvCxnSpPr>
        <p:spPr>
          <a:xfrm>
            <a:off x="1304059" y="4001705"/>
            <a:ext cx="1692762" cy="325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96" idx="5"/>
            <a:endCxn id="49" idx="1"/>
          </p:cNvCxnSpPr>
          <p:nvPr/>
        </p:nvCxnSpPr>
        <p:spPr>
          <a:xfrm rot="16200000" flipH="1">
            <a:off x="4043048" y="1977662"/>
            <a:ext cx="1217465" cy="283115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flipV="1">
            <a:off x="1142976" y="1552906"/>
            <a:ext cx="2857520" cy="2214578"/>
          </a:xfrm>
          <a:prstGeom prst="bentConnector3">
            <a:avLst>
              <a:gd name="adj1" fmla="val 1031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49" idx="4"/>
            <a:endCxn id="46" idx="4"/>
          </p:cNvCxnSpPr>
          <p:nvPr/>
        </p:nvCxnSpPr>
        <p:spPr>
          <a:xfrm rot="5400000" flipH="1">
            <a:off x="3589244" y="1734272"/>
            <a:ext cx="140178" cy="5070765"/>
          </a:xfrm>
          <a:prstGeom prst="bentConnector3">
            <a:avLst>
              <a:gd name="adj1" fmla="val -36075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/>
          <p:nvPr/>
        </p:nvCxnSpPr>
        <p:spPr>
          <a:xfrm flipH="1" flipV="1">
            <a:off x="4367645" y="1654768"/>
            <a:ext cx="2007179" cy="2541344"/>
          </a:xfrm>
          <a:prstGeom prst="bentConnector3">
            <a:avLst>
              <a:gd name="adj1" fmla="val -45902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4357686" y="1695782"/>
            <a:ext cx="1707140" cy="8100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0800000" flipV="1">
            <a:off x="3143240" y="1695782"/>
            <a:ext cx="857255" cy="80377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rot="16200000" flipH="1">
            <a:off x="2765231" y="3321390"/>
            <a:ext cx="966981" cy="6808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1251306" y="2655062"/>
            <a:ext cx="1721735" cy="125529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3286116" y="2695914"/>
            <a:ext cx="2786082" cy="12144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2285984" y="5072074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Red Edges</a:t>
            </a:r>
            <a:r>
              <a:rPr lang="en-US" dirty="0" smtClean="0"/>
              <a:t> are all Tree edges here.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Green Edges</a:t>
            </a:r>
            <a:r>
              <a:rPr lang="en-US" dirty="0" smtClean="0"/>
              <a:t> are all Cross Edges.</a:t>
            </a:r>
          </a:p>
          <a:p>
            <a:r>
              <a:rPr lang="en-US" dirty="0" smtClean="0"/>
              <a:t>Black Edges are all Back Edges.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29388" y="4357694"/>
            <a:ext cx="1214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7030A0"/>
                </a:solidFill>
              </a:rPr>
              <a:t>Note:</a:t>
            </a:r>
            <a:r>
              <a:rPr lang="en-IN" dirty="0" smtClean="0"/>
              <a:t> We can never have a forward edge in a BFS tree.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80854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indefinit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Back Edge and Forward Edge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solidFill>
                  <a:schemeClr val="tx2">
                    <a:lumMod val="50000"/>
                  </a:schemeClr>
                </a:solidFill>
              </a:rPr>
              <a:t>Back Edge: </a:t>
            </a:r>
            <a:r>
              <a:rPr lang="en-IN" sz="2800" dirty="0" smtClean="0"/>
              <a:t>(u,v) is a Back Edge if  ‘v’ is an ancestor of  ‘u’. </a:t>
            </a:r>
          </a:p>
          <a:p>
            <a:endParaRPr lang="en-IN" sz="2800" dirty="0" smtClean="0"/>
          </a:p>
          <a:p>
            <a:r>
              <a:rPr lang="en-IN" sz="2800" dirty="0" smtClean="0">
                <a:solidFill>
                  <a:schemeClr val="tx2">
                    <a:lumMod val="50000"/>
                  </a:schemeClr>
                </a:solidFill>
              </a:rPr>
              <a:t>Forward Edge</a:t>
            </a:r>
            <a:r>
              <a:rPr lang="en-IN" sz="2800" dirty="0" smtClean="0">
                <a:solidFill>
                  <a:schemeClr val="tx2">
                    <a:lumMod val="50000"/>
                  </a:schemeClr>
                </a:solidFill>
                <a:sym typeface="Wingdings" pitchFamily="2" charset="2"/>
              </a:rPr>
              <a:t>:</a:t>
            </a:r>
            <a:r>
              <a:rPr lang="en-IN" sz="2800" dirty="0" smtClean="0">
                <a:sym typeface="Wingdings" pitchFamily="2" charset="2"/>
              </a:rPr>
              <a:t> (u,v) is a forward edge if ‘v’ is a descendant of ‘u’, but ‘v’ is not in child(u).</a:t>
            </a:r>
          </a:p>
          <a:p>
            <a:endParaRPr lang="en-US" sz="2800" dirty="0" smtClean="0">
              <a:sym typeface="Wingdings" pitchFamily="2" charset="2"/>
            </a:endParaRPr>
          </a:p>
          <a:p>
            <a:endParaRPr lang="en-IN" sz="2800" dirty="0" smtClean="0"/>
          </a:p>
          <a:p>
            <a:pPr>
              <a:buNone/>
            </a:pPr>
            <a:endParaRPr lang="en-IN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214546" y="628652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             Thanks Nicky Bagaria (29), Prerna Mishra (30)</a:t>
            </a:r>
          </a:p>
          <a:p>
            <a:pPr algn="ctr"/>
            <a:r>
              <a:rPr lang="en-US" sz="1400" dirty="0" smtClean="0"/>
              <a:t>            MCA(2012)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176365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Complexity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undirected graph,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very node is scanned twice.</a:t>
            </a:r>
          </a:p>
          <a:p>
            <a:pPr lvl="1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complexity = 2|E| = O(E)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where, E – number of edges</a:t>
            </a:r>
          </a:p>
          <a:p>
            <a:pPr lvl="1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directed graph,</a:t>
            </a:r>
          </a:p>
          <a:p>
            <a:pPr lvl="1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complexity = |E|</a:t>
            </a:r>
          </a:p>
          <a:p>
            <a:pPr lv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graph is disconnected,</a:t>
            </a:r>
          </a:p>
          <a:p>
            <a:pPr lvl="1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complexity = no. of vertices = V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Therefore,</a:t>
            </a:r>
          </a:p>
          <a:p>
            <a:pPr lvl="1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Overall Complexity = O(max{V,E})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278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of BFS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52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2127</TotalTime>
  <Words>2133</Words>
  <Application>Microsoft Macintosh PowerPoint</Application>
  <PresentationFormat>On-screen Show (4:3)</PresentationFormat>
  <Paragraphs>480</Paragraphs>
  <Slides>40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Equation</vt:lpstr>
      <vt:lpstr>MCA 202: Discrete Structures</vt:lpstr>
      <vt:lpstr>Table of Contents</vt:lpstr>
      <vt:lpstr>Breadth First Search Tree (Undirected Graph)</vt:lpstr>
      <vt:lpstr>Rooted Tree</vt:lpstr>
      <vt:lpstr>Tree Edge and Cross Edge</vt:lpstr>
      <vt:lpstr>Breadth First Search Tree (Directed Graph)</vt:lpstr>
      <vt:lpstr>Back Edge and Forward Edge</vt:lpstr>
      <vt:lpstr>PowerPoint Presentation</vt:lpstr>
      <vt:lpstr>Implementation of BFS</vt:lpstr>
      <vt:lpstr>Application of BFS</vt:lpstr>
      <vt:lpstr>PowerPoint Presentation</vt:lpstr>
      <vt:lpstr>Bipartite Graphs</vt:lpstr>
      <vt:lpstr>Exercise</vt:lpstr>
      <vt:lpstr>Depth first search on an undirected graph</vt:lpstr>
      <vt:lpstr>Depth First Search</vt:lpstr>
      <vt:lpstr>PowerPoint Presentation</vt:lpstr>
      <vt:lpstr>PowerPoint Presentation</vt:lpstr>
      <vt:lpstr>PowerPoint Presentation</vt:lpstr>
      <vt:lpstr>Depth first search on a directed graph</vt:lpstr>
      <vt:lpstr>PowerPoint Presentation</vt:lpstr>
      <vt:lpstr>PowerPoint Presentation</vt:lpstr>
      <vt:lpstr>PowerPoint Presentation</vt:lpstr>
      <vt:lpstr>Time Complexity</vt:lpstr>
      <vt:lpstr>: Topological Sort: An Application of DFS</vt:lpstr>
      <vt:lpstr>PowerPoint Presentation</vt:lpstr>
      <vt:lpstr>PowerPoint Presentation</vt:lpstr>
      <vt:lpstr>Algorithm</vt:lpstr>
      <vt:lpstr>PowerPoint Presentation</vt:lpstr>
      <vt:lpstr>Applications</vt:lpstr>
      <vt:lpstr>Application of DFS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Implementation</vt:lpstr>
      <vt:lpstr>Topological Sort from Saumya, Saurabh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MCA 202: Discrete Structures</dc:title>
  <dc:creator>Neelima</dc:creator>
  <cp:lastModifiedBy>Neelima</cp:lastModifiedBy>
  <cp:revision>16</cp:revision>
  <dcterms:created xsi:type="dcterms:W3CDTF">2013-04-26T13:04:28Z</dcterms:created>
  <dcterms:modified xsi:type="dcterms:W3CDTF">2013-05-01T18:47:09Z</dcterms:modified>
</cp:coreProperties>
</file>